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331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0" r:id="rId27"/>
    <p:sldId id="282" r:id="rId28"/>
    <p:sldId id="283" r:id="rId29"/>
    <p:sldId id="281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9" r:id="rId69"/>
    <p:sldId id="324" r:id="rId70"/>
    <p:sldId id="325" r:id="rId71"/>
    <p:sldId id="326" r:id="rId72"/>
    <p:sldId id="327" r:id="rId73"/>
    <p:sldId id="328" r:id="rId74"/>
    <p:sldId id="330" r:id="rId75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B88F3-669F-41E5-8FC9-62BEF5B59EB9}" v="5" dt="2021-10-03T19:21:37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FISCHER" userId="c67f3e5b-be9f-4b38-9198-5811d350eee0" providerId="ADAL" clId="{3B1B88F3-669F-41E5-8FC9-62BEF5B59EB9}"/>
    <pc:docChg chg="undo custSel modSld">
      <pc:chgData name="Armin FISCHER" userId="c67f3e5b-be9f-4b38-9198-5811d350eee0" providerId="ADAL" clId="{3B1B88F3-669F-41E5-8FC9-62BEF5B59EB9}" dt="2021-10-03T19:22:06.555" v="358"/>
      <pc:docMkLst>
        <pc:docMk/>
      </pc:docMkLst>
      <pc:sldChg chg="modSp mod">
        <pc:chgData name="Armin FISCHER" userId="c67f3e5b-be9f-4b38-9198-5811d350eee0" providerId="ADAL" clId="{3B1B88F3-669F-41E5-8FC9-62BEF5B59EB9}" dt="2021-10-03T18:57:52.909" v="168" actId="27636"/>
        <pc:sldMkLst>
          <pc:docMk/>
          <pc:sldMk cId="3898783227" sldId="259"/>
        </pc:sldMkLst>
        <pc:spChg chg="mod">
          <ac:chgData name="Armin FISCHER" userId="c67f3e5b-be9f-4b38-9198-5811d350eee0" providerId="ADAL" clId="{3B1B88F3-669F-41E5-8FC9-62BEF5B59EB9}" dt="2021-10-03T18:56:29.292" v="163" actId="20577"/>
          <ac:spMkLst>
            <pc:docMk/>
            <pc:sldMk cId="3898783227" sldId="259"/>
            <ac:spMk id="2" creationId="{FA680CE0-20F3-4443-ABC1-626288B24911}"/>
          </ac:spMkLst>
        </pc:spChg>
        <pc:spChg chg="mod">
          <ac:chgData name="Armin FISCHER" userId="c67f3e5b-be9f-4b38-9198-5811d350eee0" providerId="ADAL" clId="{3B1B88F3-669F-41E5-8FC9-62BEF5B59EB9}" dt="2021-10-03T18:57:52.909" v="168" actId="27636"/>
          <ac:spMkLst>
            <pc:docMk/>
            <pc:sldMk cId="3898783227" sldId="259"/>
            <ac:spMk id="3" creationId="{881DF583-B51C-4935-8916-A7E7369B4323}"/>
          </ac:spMkLst>
        </pc:spChg>
      </pc:sldChg>
      <pc:sldChg chg="modSp mod">
        <pc:chgData name="Armin FISCHER" userId="c67f3e5b-be9f-4b38-9198-5811d350eee0" providerId="ADAL" clId="{3B1B88F3-669F-41E5-8FC9-62BEF5B59EB9}" dt="2021-10-03T18:58:02.785" v="174" actId="20577"/>
        <pc:sldMkLst>
          <pc:docMk/>
          <pc:sldMk cId="860779327" sldId="261"/>
        </pc:sldMkLst>
        <pc:spChg chg="mod">
          <ac:chgData name="Armin FISCHER" userId="c67f3e5b-be9f-4b38-9198-5811d350eee0" providerId="ADAL" clId="{3B1B88F3-669F-41E5-8FC9-62BEF5B59EB9}" dt="2021-10-03T18:58:02.785" v="174" actId="20577"/>
          <ac:spMkLst>
            <pc:docMk/>
            <pc:sldMk cId="860779327" sldId="261"/>
            <ac:spMk id="3" creationId="{881DF583-B51C-4935-8916-A7E7369B4323}"/>
          </ac:spMkLst>
        </pc:spChg>
      </pc:sldChg>
      <pc:sldChg chg="modSp mod">
        <pc:chgData name="Armin FISCHER" userId="c67f3e5b-be9f-4b38-9198-5811d350eee0" providerId="ADAL" clId="{3B1B88F3-669F-41E5-8FC9-62BEF5B59EB9}" dt="2021-10-03T19:01:54.260" v="175"/>
        <pc:sldMkLst>
          <pc:docMk/>
          <pc:sldMk cId="619127702" sldId="262"/>
        </pc:sldMkLst>
        <pc:spChg chg="mod">
          <ac:chgData name="Armin FISCHER" userId="c67f3e5b-be9f-4b38-9198-5811d350eee0" providerId="ADAL" clId="{3B1B88F3-669F-41E5-8FC9-62BEF5B59EB9}" dt="2021-10-03T19:01:54.260" v="175"/>
          <ac:spMkLst>
            <pc:docMk/>
            <pc:sldMk cId="619127702" sldId="262"/>
            <ac:spMk id="3" creationId="{881DF583-B51C-4935-8916-A7E7369B4323}"/>
          </ac:spMkLst>
        </pc:spChg>
      </pc:sldChg>
      <pc:sldChg chg="modSp mod">
        <pc:chgData name="Armin FISCHER" userId="c67f3e5b-be9f-4b38-9198-5811d350eee0" providerId="ADAL" clId="{3B1B88F3-669F-41E5-8FC9-62BEF5B59EB9}" dt="2021-10-03T19:03:04.537" v="177" actId="20577"/>
        <pc:sldMkLst>
          <pc:docMk/>
          <pc:sldMk cId="972006580" sldId="263"/>
        </pc:sldMkLst>
        <pc:spChg chg="mod">
          <ac:chgData name="Armin FISCHER" userId="c67f3e5b-be9f-4b38-9198-5811d350eee0" providerId="ADAL" clId="{3B1B88F3-669F-41E5-8FC9-62BEF5B59EB9}" dt="2021-10-03T19:03:04.537" v="177" actId="20577"/>
          <ac:spMkLst>
            <pc:docMk/>
            <pc:sldMk cId="972006580" sldId="263"/>
            <ac:spMk id="3" creationId="{881DF583-B51C-4935-8916-A7E7369B4323}"/>
          </ac:spMkLst>
        </pc:spChg>
      </pc:sldChg>
      <pc:sldChg chg="modSp mod">
        <pc:chgData name="Armin FISCHER" userId="c67f3e5b-be9f-4b38-9198-5811d350eee0" providerId="ADAL" clId="{3B1B88F3-669F-41E5-8FC9-62BEF5B59EB9}" dt="2021-10-03T19:08:04.999" v="185" actId="20577"/>
        <pc:sldMkLst>
          <pc:docMk/>
          <pc:sldMk cId="3714362813" sldId="268"/>
        </pc:sldMkLst>
        <pc:spChg chg="mod">
          <ac:chgData name="Armin FISCHER" userId="c67f3e5b-be9f-4b38-9198-5811d350eee0" providerId="ADAL" clId="{3B1B88F3-669F-41E5-8FC9-62BEF5B59EB9}" dt="2021-10-03T19:08:04.999" v="185" actId="20577"/>
          <ac:spMkLst>
            <pc:docMk/>
            <pc:sldMk cId="3714362813" sldId="268"/>
            <ac:spMk id="10" creationId="{79FB2563-C4B7-41D6-BBE3-A67508927956}"/>
          </ac:spMkLst>
        </pc:spChg>
        <pc:spChg chg="mod">
          <ac:chgData name="Armin FISCHER" userId="c67f3e5b-be9f-4b38-9198-5811d350eee0" providerId="ADAL" clId="{3B1B88F3-669F-41E5-8FC9-62BEF5B59EB9}" dt="2021-10-03T19:03:45.873" v="183" actId="20577"/>
          <ac:spMkLst>
            <pc:docMk/>
            <pc:sldMk cId="3714362813" sldId="268"/>
            <ac:spMk id="22" creationId="{80DA1C00-F788-4AEB-BD15-31B3F92F044D}"/>
          </ac:spMkLst>
        </pc:spChg>
      </pc:sldChg>
      <pc:sldChg chg="delSp modSp mod">
        <pc:chgData name="Armin FISCHER" userId="c67f3e5b-be9f-4b38-9198-5811d350eee0" providerId="ADAL" clId="{3B1B88F3-669F-41E5-8FC9-62BEF5B59EB9}" dt="2021-10-03T19:14:41.212" v="333" actId="14100"/>
        <pc:sldMkLst>
          <pc:docMk/>
          <pc:sldMk cId="1386734544" sldId="269"/>
        </pc:sldMkLst>
        <pc:spChg chg="mod">
          <ac:chgData name="Armin FISCHER" userId="c67f3e5b-be9f-4b38-9198-5811d350eee0" providerId="ADAL" clId="{3B1B88F3-669F-41E5-8FC9-62BEF5B59EB9}" dt="2021-10-03T19:14:14.754" v="251" actId="20577"/>
          <ac:spMkLst>
            <pc:docMk/>
            <pc:sldMk cId="1386734544" sldId="269"/>
            <ac:spMk id="3" creationId="{42ADE2E0-AA29-4969-A0F1-142CA3757784}"/>
          </ac:spMkLst>
        </pc:spChg>
        <pc:spChg chg="mod">
          <ac:chgData name="Armin FISCHER" userId="c67f3e5b-be9f-4b38-9198-5811d350eee0" providerId="ADAL" clId="{3B1B88F3-669F-41E5-8FC9-62BEF5B59EB9}" dt="2021-10-03T19:14:41.212" v="333" actId="14100"/>
          <ac:spMkLst>
            <pc:docMk/>
            <pc:sldMk cId="1386734544" sldId="269"/>
            <ac:spMk id="6" creationId="{E086425B-FF63-4206-864D-4568893538BD}"/>
          </ac:spMkLst>
        </pc:spChg>
        <pc:spChg chg="mod">
          <ac:chgData name="Armin FISCHER" userId="c67f3e5b-be9f-4b38-9198-5811d350eee0" providerId="ADAL" clId="{3B1B88F3-669F-41E5-8FC9-62BEF5B59EB9}" dt="2021-10-03T19:14:28.952" v="294" actId="1038"/>
          <ac:spMkLst>
            <pc:docMk/>
            <pc:sldMk cId="1386734544" sldId="269"/>
            <ac:spMk id="7" creationId="{0674286C-FB37-42C9-A0CE-2BB833855937}"/>
          </ac:spMkLst>
        </pc:spChg>
        <pc:spChg chg="mod">
          <ac:chgData name="Armin FISCHER" userId="c67f3e5b-be9f-4b38-9198-5811d350eee0" providerId="ADAL" clId="{3B1B88F3-669F-41E5-8FC9-62BEF5B59EB9}" dt="2021-10-03T19:14:35.036" v="332" actId="1037"/>
          <ac:spMkLst>
            <pc:docMk/>
            <pc:sldMk cId="1386734544" sldId="269"/>
            <ac:spMk id="10" creationId="{6B1FCFE8-E87F-4178-9A64-0CD3B6A1E55E}"/>
          </ac:spMkLst>
        </pc:spChg>
        <pc:spChg chg="del">
          <ac:chgData name="Armin FISCHER" userId="c67f3e5b-be9f-4b38-9198-5811d350eee0" providerId="ADAL" clId="{3B1B88F3-669F-41E5-8FC9-62BEF5B59EB9}" dt="2021-10-03T19:14:18.159" v="252" actId="478"/>
          <ac:spMkLst>
            <pc:docMk/>
            <pc:sldMk cId="1386734544" sldId="269"/>
            <ac:spMk id="11" creationId="{829B0AD4-F2B0-4186-8BBD-AD8560463BDA}"/>
          </ac:spMkLst>
        </pc:spChg>
        <pc:spChg chg="del">
          <ac:chgData name="Armin FISCHER" userId="c67f3e5b-be9f-4b38-9198-5811d350eee0" providerId="ADAL" clId="{3B1B88F3-669F-41E5-8FC9-62BEF5B59EB9}" dt="2021-10-03T19:14:11.311" v="250" actId="478"/>
          <ac:spMkLst>
            <pc:docMk/>
            <pc:sldMk cId="1386734544" sldId="269"/>
            <ac:spMk id="13" creationId="{43BE2400-0ED2-492B-90D7-9D26FDF4670F}"/>
          </ac:spMkLst>
        </pc:spChg>
      </pc:sldChg>
      <pc:sldChg chg="modSp mod">
        <pc:chgData name="Armin FISCHER" userId="c67f3e5b-be9f-4b38-9198-5811d350eee0" providerId="ADAL" clId="{3B1B88F3-669F-41E5-8FC9-62BEF5B59EB9}" dt="2021-10-03T19:17:47.042" v="337" actId="20577"/>
        <pc:sldMkLst>
          <pc:docMk/>
          <pc:sldMk cId="874385793" sldId="271"/>
        </pc:sldMkLst>
        <pc:spChg chg="mod">
          <ac:chgData name="Armin FISCHER" userId="c67f3e5b-be9f-4b38-9198-5811d350eee0" providerId="ADAL" clId="{3B1B88F3-669F-41E5-8FC9-62BEF5B59EB9}" dt="2021-10-03T19:17:47.042" v="337" actId="20577"/>
          <ac:spMkLst>
            <pc:docMk/>
            <pc:sldMk cId="874385793" sldId="271"/>
            <ac:spMk id="3" creationId="{42ADE2E0-AA29-4969-A0F1-142CA3757784}"/>
          </ac:spMkLst>
        </pc:spChg>
      </pc:sldChg>
      <pc:sldChg chg="delSp modSp mod">
        <pc:chgData name="Armin FISCHER" userId="c67f3e5b-be9f-4b38-9198-5811d350eee0" providerId="ADAL" clId="{3B1B88F3-669F-41E5-8FC9-62BEF5B59EB9}" dt="2021-10-03T19:20:23.567" v="348"/>
        <pc:sldMkLst>
          <pc:docMk/>
          <pc:sldMk cId="1881720683" sldId="272"/>
        </pc:sldMkLst>
        <pc:spChg chg="mod">
          <ac:chgData name="Armin FISCHER" userId="c67f3e5b-be9f-4b38-9198-5811d350eee0" providerId="ADAL" clId="{3B1B88F3-669F-41E5-8FC9-62BEF5B59EB9}" dt="2021-10-03T19:20:23.567" v="348"/>
          <ac:spMkLst>
            <pc:docMk/>
            <pc:sldMk cId="1881720683" sldId="272"/>
            <ac:spMk id="3" creationId="{42ADE2E0-AA29-4969-A0F1-142CA3757784}"/>
          </ac:spMkLst>
        </pc:spChg>
        <pc:grpChg chg="del">
          <ac:chgData name="Armin FISCHER" userId="c67f3e5b-be9f-4b38-9198-5811d350eee0" providerId="ADAL" clId="{3B1B88F3-669F-41E5-8FC9-62BEF5B59EB9}" dt="2021-10-03T19:19:43.220" v="340" actId="478"/>
          <ac:grpSpMkLst>
            <pc:docMk/>
            <pc:sldMk cId="1881720683" sldId="272"/>
            <ac:grpSpMk id="4" creationId="{95A75908-0FD0-4980-98E9-15362D4C70E9}"/>
          </ac:grpSpMkLst>
        </pc:grpChg>
        <pc:picChg chg="del">
          <ac:chgData name="Armin FISCHER" userId="c67f3e5b-be9f-4b38-9198-5811d350eee0" providerId="ADAL" clId="{3B1B88F3-669F-41E5-8FC9-62BEF5B59EB9}" dt="2021-10-03T19:19:44.947" v="341" actId="478"/>
          <ac:picMkLst>
            <pc:docMk/>
            <pc:sldMk cId="1881720683" sldId="272"/>
            <ac:picMk id="5" creationId="{AB6900E8-438C-43B1-9532-E39991211080}"/>
          </ac:picMkLst>
        </pc:picChg>
      </pc:sldChg>
      <pc:sldChg chg="addSp delSp modSp mod">
        <pc:chgData name="Armin FISCHER" userId="c67f3e5b-be9f-4b38-9198-5811d350eee0" providerId="ADAL" clId="{3B1B88F3-669F-41E5-8FC9-62BEF5B59EB9}" dt="2021-10-03T19:22:06.555" v="358"/>
        <pc:sldMkLst>
          <pc:docMk/>
          <pc:sldMk cId="3566488378" sldId="273"/>
        </pc:sldMkLst>
        <pc:spChg chg="mod">
          <ac:chgData name="Armin FISCHER" userId="c67f3e5b-be9f-4b38-9198-5811d350eee0" providerId="ADAL" clId="{3B1B88F3-669F-41E5-8FC9-62BEF5B59EB9}" dt="2021-10-03T19:20:32.222" v="350" actId="20577"/>
          <ac:spMkLst>
            <pc:docMk/>
            <pc:sldMk cId="3566488378" sldId="273"/>
            <ac:spMk id="2" creationId="{E97DE974-8559-4198-AD6F-E859A5A7F75F}"/>
          </ac:spMkLst>
        </pc:spChg>
        <pc:spChg chg="mod">
          <ac:chgData name="Armin FISCHER" userId="c67f3e5b-be9f-4b38-9198-5811d350eee0" providerId="ADAL" clId="{3B1B88F3-669F-41E5-8FC9-62BEF5B59EB9}" dt="2021-10-03T19:22:06.555" v="358"/>
          <ac:spMkLst>
            <pc:docMk/>
            <pc:sldMk cId="3566488378" sldId="273"/>
            <ac:spMk id="3" creationId="{F22AC4A1-D0EF-4F3F-A5CD-BE4FF28F34B2}"/>
          </ac:spMkLst>
        </pc:spChg>
        <pc:picChg chg="del">
          <ac:chgData name="Armin FISCHER" userId="c67f3e5b-be9f-4b38-9198-5811d350eee0" providerId="ADAL" clId="{3B1B88F3-669F-41E5-8FC9-62BEF5B59EB9}" dt="2021-10-03T19:20:49.461" v="351" actId="478"/>
          <ac:picMkLst>
            <pc:docMk/>
            <pc:sldMk cId="3566488378" sldId="273"/>
            <ac:picMk id="5" creationId="{4C63ADA8-B7D3-4C18-ACDB-DDE6F4BCCC9D}"/>
          </ac:picMkLst>
        </pc:picChg>
        <pc:picChg chg="add mod">
          <ac:chgData name="Armin FISCHER" userId="c67f3e5b-be9f-4b38-9198-5811d350eee0" providerId="ADAL" clId="{3B1B88F3-669F-41E5-8FC9-62BEF5B59EB9}" dt="2021-10-03T19:21:44.701" v="355" actId="1076"/>
          <ac:picMkLst>
            <pc:docMk/>
            <pc:sldMk cId="3566488378" sldId="273"/>
            <ac:picMk id="6" creationId="{047F03F9-79C2-4A2F-B40B-E896AB16E47F}"/>
          </ac:picMkLst>
        </pc:picChg>
      </pc:sldChg>
      <pc:sldChg chg="modSp mod">
        <pc:chgData name="Armin FISCHER" userId="c67f3e5b-be9f-4b38-9198-5811d350eee0" providerId="ADAL" clId="{3B1B88F3-669F-41E5-8FC9-62BEF5B59EB9}" dt="2021-10-03T18:56:16.875" v="159" actId="20577"/>
        <pc:sldMkLst>
          <pc:docMk/>
          <pc:sldMk cId="747451357" sldId="331"/>
        </pc:sldMkLst>
        <pc:spChg chg="mod">
          <ac:chgData name="Armin FISCHER" userId="c67f3e5b-be9f-4b38-9198-5811d350eee0" providerId="ADAL" clId="{3B1B88F3-669F-41E5-8FC9-62BEF5B59EB9}" dt="2021-10-03T18:56:16.875" v="159" actId="20577"/>
          <ac:spMkLst>
            <pc:docMk/>
            <pc:sldMk cId="747451357" sldId="331"/>
            <ac:spMk id="3" creationId="{471A8BA5-310F-4F38-B75D-353B990010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0DE94-B6B0-4B72-9356-B86F7719F011}" type="datetimeFigureOut">
              <a:rPr lang="de-AT" smtClean="0"/>
              <a:t>04.10.2021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3DF9E-6063-4348-A11C-7FDA774057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883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3DF9E-6063-4348-A11C-7FDA77405776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2114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März</a:t>
            </a:r>
            <a:r>
              <a:rPr lang="en-US" dirty="0"/>
              <a:t>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x.htl.schule/Thingworx/Things/920417_18FISA_00_Dummy/Properties/Sensorwert_1" TargetMode="External"/><Relationship Id="rId2" Type="http://schemas.openxmlformats.org/officeDocument/2006/relationships/hyperlink" Target="https://tmp.twx.htl.schule/Thingworx/Things/304417_FIA_IOTSchulung_Dummy/Properties/Sensorwer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wx.htl.schul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8F591-F71D-49FB-BC3D-76C6BC935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AT" dirty="0"/>
              <a:t>ARDUINO – </a:t>
            </a:r>
            <a:r>
              <a:rPr lang="de-AT" dirty="0" err="1"/>
              <a:t>Thingworx</a:t>
            </a:r>
            <a:r>
              <a:rPr lang="de-AT" dirty="0"/>
              <a:t> Composer Schulung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A8BA5-310F-4F38-B75D-353B99001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940805"/>
          </a:xfrm>
        </p:spPr>
        <p:txBody>
          <a:bodyPr>
            <a:normAutofit/>
          </a:bodyPr>
          <a:lstStyle/>
          <a:p>
            <a:r>
              <a:rPr lang="de-AT" dirty="0"/>
              <a:t>Oktober 2021</a:t>
            </a:r>
          </a:p>
          <a:p>
            <a:r>
              <a:rPr lang="de-AT" dirty="0"/>
              <a:t>Vortragende: </a:t>
            </a:r>
          </a:p>
          <a:p>
            <a:r>
              <a:rPr lang="de-AT" dirty="0"/>
              <a:t>Dipl. ing. </a:t>
            </a:r>
            <a:r>
              <a:rPr lang="de-AT" dirty="0" err="1"/>
              <a:t>martin</a:t>
            </a:r>
            <a:r>
              <a:rPr lang="de-AT" dirty="0"/>
              <a:t> Schubert (HTL </a:t>
            </a:r>
            <a:r>
              <a:rPr lang="de-AT" dirty="0" err="1"/>
              <a:t>wiener</a:t>
            </a:r>
            <a:r>
              <a:rPr lang="de-AT" dirty="0"/>
              <a:t> Neustadt, sum@htlwrn.ac.at)</a:t>
            </a:r>
          </a:p>
          <a:p>
            <a:r>
              <a:rPr lang="de-AT" dirty="0"/>
              <a:t>Ing. Armin Fischer, M.SC. (HTL Wiener </a:t>
            </a:r>
            <a:r>
              <a:rPr lang="de-AT" dirty="0" err="1"/>
              <a:t>neustadt</a:t>
            </a:r>
            <a:r>
              <a:rPr lang="de-AT" dirty="0"/>
              <a:t>, fia@htlwrn.ac.at)</a:t>
            </a:r>
          </a:p>
          <a:p>
            <a:r>
              <a:rPr lang="de-AT" dirty="0"/>
              <a:t>Version 4.0</a:t>
            </a:r>
          </a:p>
        </p:txBody>
      </p:sp>
    </p:spTree>
    <p:extLst>
      <p:ext uri="{BB962C8B-B14F-4D97-AF65-F5344CB8AC3E}">
        <p14:creationId xmlns:p14="http://schemas.microsoft.com/office/powerpoint/2010/main" val="7474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verbinden der Einzelteile</a:t>
            </a:r>
          </a:p>
        </p:txBody>
      </p:sp>
      <p:pic>
        <p:nvPicPr>
          <p:cNvPr id="5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FE19E613-0AD5-44D0-90A0-7E258A3D9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28" y="2879665"/>
            <a:ext cx="2656285" cy="35417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5EBAB75-A282-413C-A0E6-12A69FC9521F}"/>
              </a:ext>
            </a:extLst>
          </p:cNvPr>
          <p:cNvSpPr txBox="1"/>
          <p:nvPr/>
        </p:nvSpPr>
        <p:spPr>
          <a:xfrm>
            <a:off x="1618113" y="2427297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DHT11 mit Arduino Shield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27FD547-65BE-48DA-A20B-5E151F10A111}"/>
              </a:ext>
            </a:extLst>
          </p:cNvPr>
          <p:cNvSpPr/>
          <p:nvPr/>
        </p:nvSpPr>
        <p:spPr>
          <a:xfrm>
            <a:off x="3510018" y="4487765"/>
            <a:ext cx="813413" cy="7950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9" descr="Ein Bild, das Fern, Elektronik, Bedienung, Controller enthält.&#10;&#10;Mit sehr hoher Zuverlässigkeit generierte Beschreibung">
            <a:extLst>
              <a:ext uri="{FF2B5EF4-FFF2-40B4-BE49-F238E27FC236}">
                <a16:creationId xmlns:a16="http://schemas.microsoft.com/office/drawing/2014/main" id="{9924E6D7-E0EE-43C2-AEC3-0699F379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57" y="1650384"/>
            <a:ext cx="2164815" cy="2253567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A6B4F1A-99C2-4600-BD1E-E22E4BAFE827}"/>
              </a:ext>
            </a:extLst>
          </p:cNvPr>
          <p:cNvSpPr/>
          <p:nvPr/>
        </p:nvSpPr>
        <p:spPr>
          <a:xfrm>
            <a:off x="2445055" y="3532970"/>
            <a:ext cx="914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5E5B578-46BE-4890-BFF8-4AF20E36C745}"/>
              </a:ext>
            </a:extLst>
          </p:cNvPr>
          <p:cNvCxnSpPr>
            <a:cxnSpLocks/>
          </p:cNvCxnSpPr>
          <p:nvPr/>
        </p:nvCxnSpPr>
        <p:spPr>
          <a:xfrm flipH="1">
            <a:off x="5025184" y="3096311"/>
            <a:ext cx="435165" cy="15240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DE0633D-EE07-432F-9C2C-0118CB5DB5D4}"/>
              </a:ext>
            </a:extLst>
          </p:cNvPr>
          <p:cNvCxnSpPr>
            <a:cxnSpLocks/>
          </p:cNvCxnSpPr>
          <p:nvPr/>
        </p:nvCxnSpPr>
        <p:spPr>
          <a:xfrm flipH="1">
            <a:off x="5061908" y="3279928"/>
            <a:ext cx="462708" cy="17994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D641DB-B1E2-4820-ACA0-CB9493296236}"/>
              </a:ext>
            </a:extLst>
          </p:cNvPr>
          <p:cNvCxnSpPr/>
          <p:nvPr/>
        </p:nvCxnSpPr>
        <p:spPr>
          <a:xfrm flipV="1">
            <a:off x="4099882" y="3562446"/>
            <a:ext cx="1444000" cy="9731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EA2E6C0-AAD7-4585-B232-5422711E9D8C}"/>
              </a:ext>
            </a:extLst>
          </p:cNvPr>
          <p:cNvCxnSpPr>
            <a:cxnSpLocks/>
          </p:cNvCxnSpPr>
          <p:nvPr/>
        </p:nvCxnSpPr>
        <p:spPr>
          <a:xfrm flipH="1">
            <a:off x="2132603" y="3738201"/>
            <a:ext cx="381255" cy="134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5BEABDF-5592-466A-96D1-2914C3957EFD}"/>
              </a:ext>
            </a:extLst>
          </p:cNvPr>
          <p:cNvSpPr txBox="1"/>
          <p:nvPr/>
        </p:nvSpPr>
        <p:spPr>
          <a:xfrm>
            <a:off x="8210299" y="477995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Ventilator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8BED5A-5F7C-4C40-A7AA-0FC4626AE34D}"/>
              </a:ext>
            </a:extLst>
          </p:cNvPr>
          <p:cNvSpPr/>
          <p:nvPr/>
        </p:nvSpPr>
        <p:spPr>
          <a:xfrm>
            <a:off x="7853916" y="4362893"/>
            <a:ext cx="79035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C5F0DC-87F9-4E0A-A423-09986DD16926}"/>
              </a:ext>
            </a:extLst>
          </p:cNvPr>
          <p:cNvSpPr txBox="1"/>
          <p:nvPr/>
        </p:nvSpPr>
        <p:spPr>
          <a:xfrm>
            <a:off x="7853251" y="4300206"/>
            <a:ext cx="838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/>
              <a:t>DHT11</a:t>
            </a:r>
          </a:p>
        </p:txBody>
      </p:sp>
      <p:pic>
        <p:nvPicPr>
          <p:cNvPr id="6" name="Grafik 7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AA77719C-D21C-4493-AD2C-F4BC6A63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40000">
            <a:off x="794193" y="3446980"/>
            <a:ext cx="1768549" cy="78885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B5AB2A6-0455-49EA-8449-1523392B8EEE}"/>
              </a:ext>
            </a:extLst>
          </p:cNvPr>
          <p:cNvCxnSpPr/>
          <p:nvPr/>
        </p:nvCxnSpPr>
        <p:spPr>
          <a:xfrm>
            <a:off x="1776959" y="4581240"/>
            <a:ext cx="143220" cy="44618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7E4F074-58A6-4CFD-B92D-8D97B97135CF}"/>
              </a:ext>
            </a:extLst>
          </p:cNvPr>
          <p:cNvCxnSpPr>
            <a:cxnSpLocks/>
          </p:cNvCxnSpPr>
          <p:nvPr/>
        </p:nvCxnSpPr>
        <p:spPr>
          <a:xfrm>
            <a:off x="1998257" y="4498613"/>
            <a:ext cx="143220" cy="44618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B6C49FB-4F82-4551-94BB-E465F809ABAD}"/>
              </a:ext>
            </a:extLst>
          </p:cNvPr>
          <p:cNvCxnSpPr>
            <a:cxnSpLocks/>
          </p:cNvCxnSpPr>
          <p:nvPr/>
        </p:nvCxnSpPr>
        <p:spPr>
          <a:xfrm>
            <a:off x="1888088" y="4535977"/>
            <a:ext cx="143220" cy="44618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2F13BDE-6B21-45CC-90F8-75431E504C7E}"/>
              </a:ext>
            </a:extLst>
          </p:cNvPr>
          <p:cNvSpPr txBox="1"/>
          <p:nvPr/>
        </p:nvSpPr>
        <p:spPr>
          <a:xfrm>
            <a:off x="7765754" y="4850662"/>
            <a:ext cx="97110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+ OUT -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B406D2-6DF3-4FE9-B89B-6EA8D9CE1F4D}"/>
              </a:ext>
            </a:extLst>
          </p:cNvPr>
          <p:cNvSpPr/>
          <p:nvPr/>
        </p:nvSpPr>
        <p:spPr>
          <a:xfrm>
            <a:off x="9138683" y="4049774"/>
            <a:ext cx="1437167" cy="24148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E7AC2C6-8AC1-43BB-89D7-146AFBFC9E5D}"/>
              </a:ext>
            </a:extLst>
          </p:cNvPr>
          <p:cNvSpPr txBox="1"/>
          <p:nvPr/>
        </p:nvSpPr>
        <p:spPr>
          <a:xfrm rot="5400000">
            <a:off x="8430304" y="5234390"/>
            <a:ext cx="17774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GND  (D)3  </a:t>
            </a:r>
            <a:r>
              <a:rPr lang="de-DE" dirty="0">
                <a:latin typeface="TW Cen MT"/>
              </a:rPr>
              <a:t>3.3V</a:t>
            </a:r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9E65A-3AE4-4B3F-99B1-3CDB3060937D}"/>
              </a:ext>
            </a:extLst>
          </p:cNvPr>
          <p:cNvSpPr/>
          <p:nvPr/>
        </p:nvSpPr>
        <p:spPr>
          <a:xfrm>
            <a:off x="10893055" y="3769242"/>
            <a:ext cx="781494" cy="790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B27A6F2-693E-4AB4-91BB-B2EF4E58D9FE}"/>
              </a:ext>
            </a:extLst>
          </p:cNvPr>
          <p:cNvSpPr txBox="1"/>
          <p:nvPr/>
        </p:nvSpPr>
        <p:spPr>
          <a:xfrm>
            <a:off x="10865809" y="3741997"/>
            <a:ext cx="117489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Ventilator</a:t>
            </a:r>
            <a:endParaRPr lang="de-DE" sz="1400" dirty="0" err="1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0CC6A41-8AF7-4164-8970-2575A0FBA5D5}"/>
              </a:ext>
            </a:extLst>
          </p:cNvPr>
          <p:cNvSpPr txBox="1"/>
          <p:nvPr/>
        </p:nvSpPr>
        <p:spPr>
          <a:xfrm>
            <a:off x="10804893" y="4257011"/>
            <a:ext cx="96224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+        -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F6F890F-A5F8-4432-BB18-F27F4130D01F}"/>
              </a:ext>
            </a:extLst>
          </p:cNvPr>
          <p:cNvSpPr txBox="1"/>
          <p:nvPr/>
        </p:nvSpPr>
        <p:spPr>
          <a:xfrm rot="-5400000">
            <a:off x="9084241" y="4941617"/>
            <a:ext cx="250744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Tw Cen MT"/>
              </a:rPr>
              <a:t> NO COM  5V (RELAY1)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56EEB8B-2B40-4A67-8AC3-97914D6783E7}"/>
              </a:ext>
            </a:extLst>
          </p:cNvPr>
          <p:cNvSpPr txBox="1"/>
          <p:nvPr/>
        </p:nvSpPr>
        <p:spPr>
          <a:xfrm>
            <a:off x="9377251" y="3705882"/>
            <a:ext cx="96224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/>
              <a:t>Arduino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732621-4EF0-4B68-8D4C-ADB2D0601541}"/>
              </a:ext>
            </a:extLst>
          </p:cNvPr>
          <p:cNvCxnSpPr>
            <a:cxnSpLocks/>
          </p:cNvCxnSpPr>
          <p:nvPr/>
        </p:nvCxnSpPr>
        <p:spPr>
          <a:xfrm>
            <a:off x="11000382" y="4564695"/>
            <a:ext cx="0" cy="51399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FF7A435-89BE-4442-B746-939BC7E58341}"/>
              </a:ext>
            </a:extLst>
          </p:cNvPr>
          <p:cNvCxnSpPr>
            <a:cxnSpLocks/>
          </p:cNvCxnSpPr>
          <p:nvPr/>
        </p:nvCxnSpPr>
        <p:spPr>
          <a:xfrm>
            <a:off x="10566220" y="5078687"/>
            <a:ext cx="467640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2F14B57-8E26-4CDE-A58B-EC14479B11BE}"/>
              </a:ext>
            </a:extLst>
          </p:cNvPr>
          <p:cNvCxnSpPr>
            <a:cxnSpLocks/>
          </p:cNvCxnSpPr>
          <p:nvPr/>
        </p:nvCxnSpPr>
        <p:spPr>
          <a:xfrm>
            <a:off x="11611754" y="4564695"/>
            <a:ext cx="9305" cy="976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20F0D9-5F27-4F2F-9353-CF5A4A994A60}"/>
              </a:ext>
            </a:extLst>
          </p:cNvPr>
          <p:cNvCxnSpPr>
            <a:cxnSpLocks/>
          </p:cNvCxnSpPr>
          <p:nvPr/>
        </p:nvCxnSpPr>
        <p:spPr>
          <a:xfrm>
            <a:off x="10575850" y="5541508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7AF7A18-32B1-441E-9BB5-A978DA8CC172}"/>
              </a:ext>
            </a:extLst>
          </p:cNvPr>
          <p:cNvCxnSpPr>
            <a:cxnSpLocks/>
          </p:cNvCxnSpPr>
          <p:nvPr/>
        </p:nvCxnSpPr>
        <p:spPr>
          <a:xfrm>
            <a:off x="7943521" y="5158346"/>
            <a:ext cx="15756" cy="77359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24D63E6-6E2A-47F4-986B-8D2E80FE1500}"/>
              </a:ext>
            </a:extLst>
          </p:cNvPr>
          <p:cNvCxnSpPr>
            <a:cxnSpLocks/>
          </p:cNvCxnSpPr>
          <p:nvPr/>
        </p:nvCxnSpPr>
        <p:spPr>
          <a:xfrm>
            <a:off x="7943522" y="5929206"/>
            <a:ext cx="1203058" cy="273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FDC0F1-CE89-4FDD-B9F5-4C5D459DBC67}"/>
              </a:ext>
            </a:extLst>
          </p:cNvPr>
          <p:cNvCxnSpPr>
            <a:cxnSpLocks/>
          </p:cNvCxnSpPr>
          <p:nvPr/>
        </p:nvCxnSpPr>
        <p:spPr>
          <a:xfrm>
            <a:off x="8289077" y="5158346"/>
            <a:ext cx="6898" cy="29513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4C4EEE8-1618-4772-92F0-54B0D55062ED}"/>
              </a:ext>
            </a:extLst>
          </p:cNvPr>
          <p:cNvCxnSpPr>
            <a:cxnSpLocks/>
          </p:cNvCxnSpPr>
          <p:nvPr/>
        </p:nvCxnSpPr>
        <p:spPr>
          <a:xfrm>
            <a:off x="8262498" y="5459600"/>
            <a:ext cx="884082" cy="273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6D82263-9369-4A95-93BC-226B52A2B7D1}"/>
              </a:ext>
            </a:extLst>
          </p:cNvPr>
          <p:cNvCxnSpPr>
            <a:cxnSpLocks/>
          </p:cNvCxnSpPr>
          <p:nvPr/>
        </p:nvCxnSpPr>
        <p:spPr>
          <a:xfrm>
            <a:off x="8599192" y="5158346"/>
            <a:ext cx="6898" cy="206526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964F9CF-E6A9-42D7-AF62-E85BEB6383F8}"/>
              </a:ext>
            </a:extLst>
          </p:cNvPr>
          <p:cNvCxnSpPr>
            <a:cxnSpLocks/>
          </p:cNvCxnSpPr>
          <p:nvPr/>
        </p:nvCxnSpPr>
        <p:spPr>
          <a:xfrm>
            <a:off x="8847287" y="4803926"/>
            <a:ext cx="299292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0B1CC1C-5C12-421A-8471-41201EE0162B}"/>
              </a:ext>
            </a:extLst>
          </p:cNvPr>
          <p:cNvCxnSpPr>
            <a:cxnSpLocks/>
          </p:cNvCxnSpPr>
          <p:nvPr/>
        </p:nvCxnSpPr>
        <p:spPr>
          <a:xfrm>
            <a:off x="8865006" y="4803927"/>
            <a:ext cx="15758" cy="56094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895A6E-2101-4EE7-9773-B37ADF801F5E}"/>
              </a:ext>
            </a:extLst>
          </p:cNvPr>
          <p:cNvCxnSpPr>
            <a:cxnSpLocks/>
          </p:cNvCxnSpPr>
          <p:nvPr/>
        </p:nvCxnSpPr>
        <p:spPr>
          <a:xfrm>
            <a:off x="8581472" y="5344627"/>
            <a:ext cx="317013" cy="273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53FD0F53-CC47-48AE-B7B4-946AA6BA47C5}"/>
              </a:ext>
            </a:extLst>
          </p:cNvPr>
          <p:cNvSpPr txBox="1"/>
          <p:nvPr/>
        </p:nvSpPr>
        <p:spPr>
          <a:xfrm>
            <a:off x="8049755" y="3407010"/>
            <a:ext cx="2743200" cy="369332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Verbindungsplan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35BBCC74-2E10-4FE5-8911-B1666C2E7224}"/>
              </a:ext>
            </a:extLst>
          </p:cNvPr>
          <p:cNvCxnSpPr>
            <a:cxnSpLocks/>
          </p:cNvCxnSpPr>
          <p:nvPr/>
        </p:nvCxnSpPr>
        <p:spPr>
          <a:xfrm flipV="1">
            <a:off x="9871033" y="6042213"/>
            <a:ext cx="341387" cy="667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6DFE6C8-731F-4541-BDA1-3C1C3B68D9DE}"/>
              </a:ext>
            </a:extLst>
          </p:cNvPr>
          <p:cNvCxnSpPr>
            <a:cxnSpLocks/>
          </p:cNvCxnSpPr>
          <p:nvPr/>
        </p:nvCxnSpPr>
        <p:spPr>
          <a:xfrm>
            <a:off x="9864210" y="4793816"/>
            <a:ext cx="9305" cy="127083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FC615C3-C105-40B6-B7DD-F90D4B376E76}"/>
              </a:ext>
            </a:extLst>
          </p:cNvPr>
          <p:cNvCxnSpPr>
            <a:cxnSpLocks/>
          </p:cNvCxnSpPr>
          <p:nvPr/>
        </p:nvCxnSpPr>
        <p:spPr>
          <a:xfrm>
            <a:off x="9479011" y="4793816"/>
            <a:ext cx="398845" cy="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>
            <a:extLst>
              <a:ext uri="{FF2B5EF4-FFF2-40B4-BE49-F238E27FC236}">
                <a16:creationId xmlns:a16="http://schemas.microsoft.com/office/drawing/2014/main" id="{1CFE7664-5D0D-4FAB-887F-9EB21D99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755" y="870164"/>
            <a:ext cx="3350042" cy="2512532"/>
          </a:xfrm>
          <a:prstGeom prst="rect">
            <a:avLst/>
          </a:prstGeom>
        </p:spPr>
      </p:pic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46A3AD-7601-46F4-B385-2118FC947181}"/>
              </a:ext>
            </a:extLst>
          </p:cNvPr>
          <p:cNvCxnSpPr>
            <a:cxnSpLocks/>
          </p:cNvCxnSpPr>
          <p:nvPr/>
        </p:nvCxnSpPr>
        <p:spPr>
          <a:xfrm>
            <a:off x="9886070" y="2676733"/>
            <a:ext cx="0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965EB93-000C-43EF-AF01-D0AA1FB2CE09}"/>
              </a:ext>
            </a:extLst>
          </p:cNvPr>
          <p:cNvCxnSpPr>
            <a:cxnSpLocks/>
          </p:cNvCxnSpPr>
          <p:nvPr/>
        </p:nvCxnSpPr>
        <p:spPr>
          <a:xfrm>
            <a:off x="9394682" y="723086"/>
            <a:ext cx="100896" cy="57787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367D1E1-DADF-4DC2-861E-053FB3DBDE59}"/>
              </a:ext>
            </a:extLst>
          </p:cNvPr>
          <p:cNvCxnSpPr>
            <a:cxnSpLocks/>
          </p:cNvCxnSpPr>
          <p:nvPr/>
        </p:nvCxnSpPr>
        <p:spPr>
          <a:xfrm flipH="1">
            <a:off x="9617541" y="2641099"/>
            <a:ext cx="66935" cy="72880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CC00905-5D2F-466B-BD59-CD2B752E1B5C}"/>
              </a:ext>
            </a:extLst>
          </p:cNvPr>
          <p:cNvCxnSpPr>
            <a:cxnSpLocks/>
          </p:cNvCxnSpPr>
          <p:nvPr/>
        </p:nvCxnSpPr>
        <p:spPr>
          <a:xfrm>
            <a:off x="8532692" y="3349892"/>
            <a:ext cx="1070151" cy="273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AFA7B79-B494-467E-A089-1495E0E40597}"/>
              </a:ext>
            </a:extLst>
          </p:cNvPr>
          <p:cNvCxnSpPr>
            <a:cxnSpLocks/>
          </p:cNvCxnSpPr>
          <p:nvPr/>
        </p:nvCxnSpPr>
        <p:spPr>
          <a:xfrm>
            <a:off x="8517994" y="871641"/>
            <a:ext cx="24003" cy="249643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5B7EB26-3AA6-4F52-96C5-D7C60323551B}"/>
              </a:ext>
            </a:extLst>
          </p:cNvPr>
          <p:cNvCxnSpPr>
            <a:cxnSpLocks/>
          </p:cNvCxnSpPr>
          <p:nvPr/>
        </p:nvCxnSpPr>
        <p:spPr>
          <a:xfrm flipV="1">
            <a:off x="8532692" y="879333"/>
            <a:ext cx="464241" cy="4011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3E737E2-7E98-4ED7-A455-FE23EFEE2E38}"/>
              </a:ext>
            </a:extLst>
          </p:cNvPr>
          <p:cNvCxnSpPr>
            <a:cxnSpLocks/>
          </p:cNvCxnSpPr>
          <p:nvPr/>
        </p:nvCxnSpPr>
        <p:spPr>
          <a:xfrm>
            <a:off x="8968125" y="879333"/>
            <a:ext cx="178454" cy="47847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Aufgabenstellung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14680-7D6A-4C1A-A43B-8B7B1D30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C1475-1D8B-49D8-A959-1AFD5033E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Messen der Raumtemperatur und -feuchtigkeit mittels DHT11 Sensor</a:t>
            </a:r>
          </a:p>
          <a:p>
            <a:r>
              <a:rPr lang="de-DE" dirty="0"/>
              <a:t>Übertragen der Daten in die Cloud</a:t>
            </a:r>
          </a:p>
          <a:p>
            <a:r>
              <a:rPr lang="de-DE" dirty="0"/>
              <a:t>In der Cloud befindet sich die Software 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  <a:p>
            <a:r>
              <a:rPr lang="de-DE" dirty="0"/>
              <a:t>Zuordnen der übertragenen Daten in 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  <a:p>
            <a:r>
              <a:rPr lang="de-DE" dirty="0"/>
              <a:t>Einschalten des Ventilators über das Internet</a:t>
            </a:r>
          </a:p>
          <a:p>
            <a:r>
              <a:rPr lang="de-DE" dirty="0"/>
              <a:t>Einbindung der Sensordaten in </a:t>
            </a:r>
            <a:r>
              <a:rPr lang="de-DE" dirty="0" err="1"/>
              <a:t>Vuforia</a:t>
            </a:r>
            <a:r>
              <a:rPr lang="de-DE" dirty="0"/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29485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Datenübertragung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04C9FD28-B5A6-407F-8202-5AEA2D68A27D}"/>
              </a:ext>
            </a:extLst>
          </p:cNvPr>
          <p:cNvSpPr txBox="1"/>
          <p:nvPr/>
        </p:nvSpPr>
        <p:spPr>
          <a:xfrm rot="-3120000">
            <a:off x="2114838" y="3589987"/>
            <a:ext cx="2217056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Kommunikation Arduino und Cloud</a:t>
            </a:r>
          </a:p>
          <a:p>
            <a:r>
              <a:rPr lang="de-DE" dirty="0"/>
              <a:t>Http Request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B14680-7D6A-4C1A-A43B-8B7B1D30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06982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wie werden Daten in die Cloud übertragen?</a:t>
            </a:r>
          </a:p>
        </p:txBody>
      </p:sp>
      <p:pic>
        <p:nvPicPr>
          <p:cNvPr id="8" name="Grafik 8" descr="Ein Bild, das Himmel, draußen, Wolken, bewölkt enthält.&#10;&#10;Mit sehr hoher Zuverlässigkeit generierte Beschreibung">
            <a:extLst>
              <a:ext uri="{FF2B5EF4-FFF2-40B4-BE49-F238E27FC236}">
                <a16:creationId xmlns:a16="http://schemas.microsoft.com/office/drawing/2014/main" id="{CF81F037-D8A6-480D-910B-B50148C62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589" y="888771"/>
            <a:ext cx="5393790" cy="25892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FB2563-C4B7-41D6-BBE3-A67508927956}"/>
              </a:ext>
            </a:extLst>
          </p:cNvPr>
          <p:cNvSpPr txBox="1"/>
          <p:nvPr/>
        </p:nvSpPr>
        <p:spPr>
          <a:xfrm>
            <a:off x="8634186" y="1123041"/>
            <a:ext cx="316048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CLOUD </a:t>
            </a:r>
          </a:p>
          <a:p>
            <a:r>
              <a:rPr lang="de-DE" dirty="0"/>
              <a:t>https://tmp.twx.htl.schule/ (Server Mödling mit </a:t>
            </a:r>
          </a:p>
          <a:p>
            <a:r>
              <a:rPr lang="de-DE" dirty="0" err="1"/>
              <a:t>Thingworx</a:t>
            </a:r>
            <a:r>
              <a:rPr lang="de-DE" dirty="0"/>
              <a:t> Composer Software)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1BA063-ACC5-4FBA-9394-D0B33106B01D}"/>
              </a:ext>
            </a:extLst>
          </p:cNvPr>
          <p:cNvSpPr txBox="1"/>
          <p:nvPr/>
        </p:nvSpPr>
        <p:spPr>
          <a:xfrm>
            <a:off x="2563133" y="948415"/>
            <a:ext cx="1917701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Thing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...</a:t>
            </a:r>
            <a:r>
              <a:rPr lang="de-DE" dirty="0" err="1"/>
              <a:t>nzufügen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5F33B0-697E-415E-9C37-1AD5F85FF151}"/>
              </a:ext>
            </a:extLst>
          </p:cNvPr>
          <p:cNvSpPr txBox="1"/>
          <p:nvPr/>
        </p:nvSpPr>
        <p:spPr>
          <a:xfrm>
            <a:off x="6690632" y="948414"/>
            <a:ext cx="1917701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Thing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1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Property 2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...</a:t>
            </a:r>
            <a:r>
              <a:rPr lang="de-DE" dirty="0" err="1"/>
              <a:t>nzufügen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12BF4F-D0DB-4A4D-A176-5D407DB1DF69}"/>
              </a:ext>
            </a:extLst>
          </p:cNvPr>
          <p:cNvSpPr txBox="1"/>
          <p:nvPr/>
        </p:nvSpPr>
        <p:spPr>
          <a:xfrm>
            <a:off x="4667704" y="2236557"/>
            <a:ext cx="305162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Arduino (Thing)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Temperatur (Property)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Feuchtigkeit 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(Property)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</a:rPr>
              <a:t>Ventilator 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   </a:t>
            </a:r>
            <a:r>
              <a:rPr lang="de-DE" dirty="0">
                <a:solidFill>
                  <a:schemeClr val="bg1"/>
                </a:solidFill>
                <a:latin typeface="TW Cen MT"/>
              </a:rPr>
              <a:t>(Property)</a:t>
            </a:r>
          </a:p>
        </p:txBody>
      </p:sp>
      <p:pic>
        <p:nvPicPr>
          <p:cNvPr id="15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7C88FB5F-AB07-4698-B8CB-3E6F96A6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91" y="5097209"/>
            <a:ext cx="2743200" cy="1207314"/>
          </a:xfrm>
          <a:prstGeom prst="rect">
            <a:avLst/>
          </a:prstGeom>
        </p:spPr>
      </p:pic>
      <p:pic>
        <p:nvPicPr>
          <p:cNvPr id="17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D4C3F00F-FE1F-4FD2-BD1D-C577437A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00" y="4453163"/>
            <a:ext cx="1265011" cy="1035958"/>
          </a:xfrm>
          <a:prstGeom prst="rect">
            <a:avLst/>
          </a:prstGeom>
        </p:spPr>
      </p:pic>
      <p:pic>
        <p:nvPicPr>
          <p:cNvPr id="19" name="Grafik 4">
            <a:extLst>
              <a:ext uri="{FF2B5EF4-FFF2-40B4-BE49-F238E27FC236}">
                <a16:creationId xmlns:a16="http://schemas.microsoft.com/office/drawing/2014/main" id="{F647201C-AD52-4061-BCD6-891E91514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664" y="5701673"/>
            <a:ext cx="1519011" cy="1038225"/>
          </a:xfrm>
          <a:prstGeom prst="rect">
            <a:avLst/>
          </a:prstGeom>
        </p:spPr>
      </p:pic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0C0E6CC-C76B-4539-AD7A-9C83F7FFCE16}"/>
              </a:ext>
            </a:extLst>
          </p:cNvPr>
          <p:cNvCxnSpPr/>
          <p:nvPr/>
        </p:nvCxnSpPr>
        <p:spPr>
          <a:xfrm flipV="1">
            <a:off x="4396014" y="5246913"/>
            <a:ext cx="1259113" cy="53702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237A0DFA-5383-4082-9276-F4EF5ECAE0B7}"/>
              </a:ext>
            </a:extLst>
          </p:cNvPr>
          <p:cNvCxnSpPr>
            <a:cxnSpLocks/>
          </p:cNvCxnSpPr>
          <p:nvPr/>
        </p:nvCxnSpPr>
        <p:spPr>
          <a:xfrm>
            <a:off x="4396013" y="5947227"/>
            <a:ext cx="1177471" cy="8889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0DA1C00-F788-4AEB-BD15-31B3F92F044D}"/>
              </a:ext>
            </a:extLst>
          </p:cNvPr>
          <p:cNvSpPr txBox="1"/>
          <p:nvPr/>
        </p:nvSpPr>
        <p:spPr>
          <a:xfrm>
            <a:off x="1658256" y="6302825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Arduino MKR1010 (Thing)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FF362CF-BCA4-461C-A663-70009E66E6D5}"/>
              </a:ext>
            </a:extLst>
          </p:cNvPr>
          <p:cNvSpPr txBox="1"/>
          <p:nvPr/>
        </p:nvSpPr>
        <p:spPr>
          <a:xfrm>
            <a:off x="6865255" y="4787896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DHT11 (Property)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5C666-85C5-498F-83DC-8C27C6A3FAA0}"/>
              </a:ext>
            </a:extLst>
          </p:cNvPr>
          <p:cNvSpPr txBox="1"/>
          <p:nvPr/>
        </p:nvSpPr>
        <p:spPr>
          <a:xfrm>
            <a:off x="7092040" y="6030681"/>
            <a:ext cx="25526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Ventilator (Property)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93DE6D5-8F80-4D28-8A18-7AB4E1F5B757}"/>
              </a:ext>
            </a:extLst>
          </p:cNvPr>
          <p:cNvCxnSpPr/>
          <p:nvPr/>
        </p:nvCxnSpPr>
        <p:spPr>
          <a:xfrm flipH="1">
            <a:off x="3103790" y="3459389"/>
            <a:ext cx="1217383" cy="16129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0F88E50-6707-4E94-AC19-2AFCDC6ED007}"/>
              </a:ext>
            </a:extLst>
          </p:cNvPr>
          <p:cNvSpPr txBox="1"/>
          <p:nvPr/>
        </p:nvSpPr>
        <p:spPr>
          <a:xfrm rot="-3120000">
            <a:off x="3271571" y="3958954"/>
            <a:ext cx="1899556" cy="6644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Sicherheitsschlüssel zur Anmeldung</a:t>
            </a:r>
          </a:p>
        </p:txBody>
      </p:sp>
    </p:spTree>
    <p:extLst>
      <p:ext uri="{BB962C8B-B14F-4D97-AF65-F5344CB8AC3E}">
        <p14:creationId xmlns:p14="http://schemas.microsoft.com/office/powerpoint/2010/main" val="371436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Protokoll zum Übertragen von Daten (genauso wie im Browser)</a:t>
            </a:r>
          </a:p>
          <a:p>
            <a:r>
              <a:rPr lang="de-DE" dirty="0"/>
              <a:t>1 HTTP Request um 1 Sensorwert (Property) vom Arduino (Thing) auf die Cloud zu übertragen</a:t>
            </a:r>
          </a:p>
          <a:p>
            <a:r>
              <a:rPr lang="de-DE" dirty="0"/>
              <a:t>HTTP Request enthält Sicherheitsschlüssel um eine automatische Authentifizierung/Anmeldung zur Cloud zu erhalten</a:t>
            </a:r>
          </a:p>
          <a:p>
            <a:r>
              <a:rPr lang="de-DE" dirty="0"/>
              <a:t>Beispiel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800" dirty="0">
                <a:hlinkClick r:id="rId2"/>
              </a:rPr>
              <a:t>https://tmp.twx.htl.schule/Thingworx/Things/304417_FIA_IOTSchulung_Dummy/Properties/Sensorwert</a:t>
            </a:r>
            <a:r>
              <a:rPr lang="de-DE" sz="1800" dirty="0">
                <a:hlinkClick r:id="rId3"/>
              </a:rPr>
              <a:t>1</a:t>
            </a:r>
          </a:p>
        </p:txBody>
      </p:sp>
      <p:sp>
        <p:nvSpPr>
          <p:cNvPr id="5" name="Geschweifte Klammer links/rechts 4">
            <a:extLst>
              <a:ext uri="{FF2B5EF4-FFF2-40B4-BE49-F238E27FC236}">
                <a16:creationId xmlns:a16="http://schemas.microsoft.com/office/drawing/2014/main" id="{96A04755-D8B5-41F0-A117-C8A7A344B3A1}"/>
              </a:ext>
            </a:extLst>
          </p:cNvPr>
          <p:cNvSpPr/>
          <p:nvPr/>
        </p:nvSpPr>
        <p:spPr>
          <a:xfrm rot="5400000">
            <a:off x="2447644" y="4010058"/>
            <a:ext cx="525563" cy="300082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links/rechts 5">
            <a:extLst>
              <a:ext uri="{FF2B5EF4-FFF2-40B4-BE49-F238E27FC236}">
                <a16:creationId xmlns:a16="http://schemas.microsoft.com/office/drawing/2014/main" id="{E086425B-FF63-4206-864D-4568893538BD}"/>
              </a:ext>
            </a:extLst>
          </p:cNvPr>
          <p:cNvSpPr/>
          <p:nvPr/>
        </p:nvSpPr>
        <p:spPr>
          <a:xfrm rot="5400000">
            <a:off x="6131776" y="3373589"/>
            <a:ext cx="525563" cy="427376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links/rechts 6">
            <a:extLst>
              <a:ext uri="{FF2B5EF4-FFF2-40B4-BE49-F238E27FC236}">
                <a16:creationId xmlns:a16="http://schemas.microsoft.com/office/drawing/2014/main" id="{0674286C-FB37-42C9-A0CE-2BB833855937}"/>
              </a:ext>
            </a:extLst>
          </p:cNvPr>
          <p:cNvSpPr/>
          <p:nvPr/>
        </p:nvSpPr>
        <p:spPr>
          <a:xfrm rot="5400000">
            <a:off x="9495250" y="4363842"/>
            <a:ext cx="525563" cy="229325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4B2CBF-FE6C-4D05-8785-EC5475F350BD}"/>
              </a:ext>
            </a:extLst>
          </p:cNvPr>
          <p:cNvSpPr txBox="1"/>
          <p:nvPr/>
        </p:nvSpPr>
        <p:spPr>
          <a:xfrm>
            <a:off x="1470949" y="481796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/>
              <a:t>Thingworx</a:t>
            </a:r>
            <a:r>
              <a:rPr lang="de-DE" dirty="0"/>
              <a:t> Server Adresse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D794DD-0D08-45AF-A185-B63E9A33125C}"/>
              </a:ext>
            </a:extLst>
          </p:cNvPr>
          <p:cNvSpPr txBox="1"/>
          <p:nvPr/>
        </p:nvSpPr>
        <p:spPr>
          <a:xfrm>
            <a:off x="5636750" y="4817968"/>
            <a:ext cx="8019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Thing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FCFE8-E87F-4178-9A64-0CD3B6A1E55E}"/>
              </a:ext>
            </a:extLst>
          </p:cNvPr>
          <p:cNvSpPr txBox="1"/>
          <p:nvPr/>
        </p:nvSpPr>
        <p:spPr>
          <a:xfrm>
            <a:off x="9224452" y="4817967"/>
            <a:ext cx="10740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138673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Realisierung</a:t>
            </a:r>
            <a:r>
              <a:rPr lang="en-US" dirty="0"/>
              <a:t> der </a:t>
            </a:r>
            <a:r>
              <a:rPr lang="en-US" dirty="0" err="1"/>
              <a:t>Datenübertragung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Arduino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Software zum Programmieren von Arduino Mikrocontroller</a:t>
            </a:r>
          </a:p>
          <a:p>
            <a:r>
              <a:rPr lang="de-DE" dirty="0"/>
              <a:t>Download unter </a:t>
            </a:r>
            <a:r>
              <a:rPr lang="de-DE" dirty="0">
                <a:hlinkClick r:id="rId2"/>
              </a:rPr>
              <a:t>https://www.arduino.cc/en/main/software</a:t>
            </a:r>
          </a:p>
          <a:p>
            <a:r>
              <a:rPr lang="de-DE" dirty="0"/>
              <a:t>Um das Arduino MKR1010 Board verwenden zu können muss dies installiert werden: Werkzeuge &gt; Board &gt; </a:t>
            </a:r>
            <a:r>
              <a:rPr lang="de-DE" dirty="0" err="1"/>
              <a:t>Boardverwalter</a:t>
            </a:r>
            <a:r>
              <a:rPr lang="de-DE" dirty="0"/>
              <a:t> &gt; Arduino SAMD Boards</a:t>
            </a:r>
          </a:p>
        </p:txBody>
      </p:sp>
      <p:pic>
        <p:nvPicPr>
          <p:cNvPr id="4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4AB6198-1865-4D4F-AF9C-8204D5C38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4" y="3630525"/>
            <a:ext cx="6108699" cy="1774091"/>
          </a:xfrm>
          <a:prstGeom prst="rect">
            <a:avLst/>
          </a:prstGeom>
        </p:spPr>
      </p:pic>
      <p:pic>
        <p:nvPicPr>
          <p:cNvPr id="14" name="Grafik 1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4E58FF7-24AF-4AAA-9B3A-C9F481C0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329" y="5468514"/>
            <a:ext cx="5482771" cy="12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8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nötiger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9191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Libraries = Vorprogrammierte Codes, welche mit Befehlen aufgerufen werden</a:t>
            </a:r>
          </a:p>
          <a:p>
            <a:r>
              <a:rPr lang="de-DE" dirty="0"/>
              <a:t>Benötige Libraries siehe https://github.com/Snorp84/DigiPro_IOT_Arduino_Schulung/tree/main/libraries</a:t>
            </a:r>
          </a:p>
        </p:txBody>
      </p:sp>
    </p:spTree>
    <p:extLst>
      <p:ext uri="{BB962C8B-B14F-4D97-AF65-F5344CB8AC3E}">
        <p14:creationId xmlns:p14="http://schemas.microsoft.com/office/powerpoint/2010/main" val="188172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Thingworx MKR1010 Library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Library von Armin Fischer geschrieben</a:t>
            </a:r>
          </a:p>
          <a:p>
            <a:r>
              <a:rPr lang="de-AT" dirty="0"/>
              <a:t>Auf </a:t>
            </a:r>
            <a:r>
              <a:rPr lang="de-AT" dirty="0" err="1"/>
              <a:t>Schulungs</a:t>
            </a:r>
            <a:r>
              <a:rPr lang="de-AT" dirty="0"/>
              <a:t> USB Stick </a:t>
            </a:r>
            <a:r>
              <a:rPr lang="de-AT"/>
              <a:t>gespeichert (Thingworx_MKRWifi1010)</a:t>
            </a:r>
            <a:endParaRPr lang="de-AT" dirty="0"/>
          </a:p>
          <a:p>
            <a:r>
              <a:rPr lang="de-AT" dirty="0"/>
              <a:t>Muss in folgenden Ordner kopiert werden \Documents\Arduino\</a:t>
            </a:r>
            <a:r>
              <a:rPr lang="de-AT" dirty="0" err="1"/>
              <a:t>libraries</a:t>
            </a:r>
            <a:endParaRPr lang="de-AT" dirty="0"/>
          </a:p>
          <a:p>
            <a:r>
              <a:rPr lang="de-AT" dirty="0"/>
              <a:t>Mit dieser Library sind folgende Operationen möglich</a:t>
            </a:r>
          </a:p>
          <a:p>
            <a:pPr lvl="1"/>
            <a:r>
              <a:rPr lang="de-AT" dirty="0"/>
              <a:t>Verbinden mit WLAN</a:t>
            </a:r>
          </a:p>
          <a:p>
            <a:pPr lvl="1"/>
            <a:r>
              <a:rPr lang="de-AT" dirty="0"/>
              <a:t>Abfragen eines Wertes am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pPr lvl="1"/>
            <a:r>
              <a:rPr lang="de-AT" dirty="0"/>
              <a:t>Schicken eines Wertes zum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7F03F9-79C2-4A2F-B40B-E896AB16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63" y="1104529"/>
            <a:ext cx="2126164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8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Einführung</a:t>
            </a:r>
            <a:r>
              <a:rPr lang="en-US" dirty="0"/>
              <a:t> Arduino 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715C99E-7BCD-40D2-BB98-BFCA419F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3" y="1632762"/>
            <a:ext cx="9795942" cy="50409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3976"/>
            <a:ext cx="9905998" cy="1478570"/>
          </a:xfrm>
        </p:spPr>
        <p:txBody>
          <a:bodyPr/>
          <a:lstStyle/>
          <a:p>
            <a:r>
              <a:rPr lang="de-DE" dirty="0"/>
              <a:t>Thingworx MKR1010 Library - Einstellungen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66598"/>
            <a:ext cx="9905999" cy="3541714"/>
          </a:xfrm>
        </p:spPr>
        <p:txBody>
          <a:bodyPr/>
          <a:lstStyle/>
          <a:p>
            <a:r>
              <a:rPr lang="de-AT" dirty="0"/>
              <a:t>Die folgenden Informationen müssen in der Datei Thingworx_MKR1010_Variable.h eingestellt werden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FBD7AA-76D4-4927-AC93-BB3EE18CCF5F}"/>
              </a:ext>
            </a:extLst>
          </p:cNvPr>
          <p:cNvSpPr/>
          <p:nvPr/>
        </p:nvSpPr>
        <p:spPr>
          <a:xfrm>
            <a:off x="999305" y="2178753"/>
            <a:ext cx="7549826" cy="2549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5D1A7F3-18DC-47F9-B911-0929AB35F789}"/>
              </a:ext>
            </a:extLst>
          </p:cNvPr>
          <p:cNvSpPr/>
          <p:nvPr/>
        </p:nvSpPr>
        <p:spPr>
          <a:xfrm>
            <a:off x="999365" y="3401405"/>
            <a:ext cx="3306300" cy="788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F306E9-0229-49A4-B8A6-4F0D79FAE1C4}"/>
              </a:ext>
            </a:extLst>
          </p:cNvPr>
          <p:cNvSpPr/>
          <p:nvPr/>
        </p:nvSpPr>
        <p:spPr>
          <a:xfrm>
            <a:off x="1008184" y="4808953"/>
            <a:ext cx="9449712" cy="56203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06F25B1-AB9B-4F81-8AD9-F326C4CFFC22}"/>
              </a:ext>
            </a:extLst>
          </p:cNvPr>
          <p:cNvSpPr/>
          <p:nvPr/>
        </p:nvSpPr>
        <p:spPr>
          <a:xfrm>
            <a:off x="990492" y="5946450"/>
            <a:ext cx="9813633" cy="703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58A38B-0A13-4301-A0E4-6F6BB3751441}"/>
              </a:ext>
            </a:extLst>
          </p:cNvPr>
          <p:cNvSpPr txBox="1"/>
          <p:nvPr/>
        </p:nvSpPr>
        <p:spPr>
          <a:xfrm>
            <a:off x="4305665" y="3538794"/>
            <a:ext cx="377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Benutzername und Passwort von WLAN</a:t>
            </a:r>
          </a:p>
        </p:txBody>
      </p:sp>
    </p:spTree>
    <p:extLst>
      <p:ext uri="{BB962C8B-B14F-4D97-AF65-F5344CB8AC3E}">
        <p14:creationId xmlns:p14="http://schemas.microsoft.com/office/powerpoint/2010/main" val="395935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Thingworx MKR1010 Library - Einstellungen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66723"/>
          </a:xfrm>
        </p:spPr>
        <p:txBody>
          <a:bodyPr/>
          <a:lstStyle/>
          <a:p>
            <a:r>
              <a:rPr lang="de-AT" dirty="0"/>
              <a:t>Für die ersten Beispiele werden folgende Einstellungen verwendet</a:t>
            </a:r>
          </a:p>
          <a:p>
            <a:endParaRPr lang="de-AT" dirty="0"/>
          </a:p>
          <a:p>
            <a:pPr lvl="1"/>
            <a:r>
              <a:rPr lang="de-AT" dirty="0"/>
              <a:t>SSID und Passwort von Schulnetzwerk (oder HOTSPOT von Handy)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Voreingestellten Sicherheitsschlüssel (kann sich durch Serverumstellung verändern)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Thingname 304417_FIA_IOTSchulung_Dummy</a:t>
            </a:r>
          </a:p>
          <a:p>
            <a:pPr lvl="1"/>
            <a:endParaRPr lang="de-AT" dirty="0"/>
          </a:p>
          <a:p>
            <a:pPr marL="457200" lvl="1" indent="0">
              <a:buNone/>
            </a:pP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286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Thingworx MKR1010 Library – Beispiele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3541714"/>
          </a:xfrm>
        </p:spPr>
        <p:txBody>
          <a:bodyPr/>
          <a:lstStyle/>
          <a:p>
            <a:r>
              <a:rPr lang="de-AT" dirty="0"/>
              <a:t>Um die Benutzung der Library besser zu verstehen </a:t>
            </a:r>
          </a:p>
          <a:p>
            <a:pPr marL="0" indent="0">
              <a:buNone/>
            </a:pPr>
            <a:r>
              <a:rPr lang="de-AT" dirty="0"/>
              <a:t>werden vorgefertigte Programme verwendet:</a:t>
            </a:r>
          </a:p>
          <a:p>
            <a:pPr marL="0" indent="0">
              <a:buNone/>
            </a:pPr>
            <a:endParaRPr lang="de-AT" dirty="0"/>
          </a:p>
          <a:p>
            <a:pPr lvl="1"/>
            <a:r>
              <a:rPr lang="de-AT" dirty="0"/>
              <a:t>001_PUT_Value</a:t>
            </a:r>
          </a:p>
          <a:p>
            <a:pPr lvl="1"/>
            <a:r>
              <a:rPr lang="de-AT" dirty="0"/>
              <a:t>002_PUT_DHT11_Value</a:t>
            </a:r>
          </a:p>
          <a:p>
            <a:pPr lvl="1"/>
            <a:r>
              <a:rPr lang="de-AT" dirty="0"/>
              <a:t>003_GET_Value</a:t>
            </a:r>
          </a:p>
          <a:p>
            <a:pPr lvl="1"/>
            <a:r>
              <a:rPr lang="de-AT" dirty="0"/>
              <a:t>004_GET_Relay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C25D65-AABF-4E84-9AE3-66DCD484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968" y="1646372"/>
            <a:ext cx="4112594" cy="506123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8EB657-5078-4864-BFE0-73240BB5FA04}"/>
              </a:ext>
            </a:extLst>
          </p:cNvPr>
          <p:cNvSpPr/>
          <p:nvPr/>
        </p:nvSpPr>
        <p:spPr>
          <a:xfrm>
            <a:off x="10759736" y="6081203"/>
            <a:ext cx="1078826" cy="552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324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D85323-361E-4AEE-B105-482C66FF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" y="1413507"/>
            <a:ext cx="9952582" cy="5151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6" y="1379176"/>
            <a:ext cx="3969331" cy="721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847928" y="1631459"/>
            <a:ext cx="396933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Einfügen der gebrauchten Libraries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124527" y="1740175"/>
            <a:ext cx="1723401" cy="75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2CBDD64-2D01-4625-BF35-F280A95F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" y="1413507"/>
            <a:ext cx="9952582" cy="5151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7" y="2249188"/>
            <a:ext cx="7461844" cy="449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7871534" y="1573305"/>
            <a:ext cx="3969331" cy="4247317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Erstellen einer 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 Klasse: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verhält sich wie eine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In der Klasse sind die verschiedenen Library Funktionen enthalten (Verbinden mit WLAN, schicken und abfragen eines Wertes)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heißt hier „</a:t>
            </a:r>
            <a:r>
              <a:rPr lang="de-AT" dirty="0" err="1">
                <a:solidFill>
                  <a:schemeClr val="bg1"/>
                </a:solidFill>
              </a:rPr>
              <a:t>myThing</a:t>
            </a:r>
            <a:r>
              <a:rPr lang="de-AT" dirty="0">
                <a:solidFill>
                  <a:schemeClr val="bg1"/>
                </a:solidFill>
              </a:rPr>
              <a:t>“ und kann beliebig verändert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Die Klasse benötigt die Variablen host, </a:t>
            </a:r>
            <a:r>
              <a:rPr lang="de-AT" dirty="0" err="1">
                <a:solidFill>
                  <a:schemeClr val="bg1"/>
                </a:solidFill>
              </a:rPr>
              <a:t>port</a:t>
            </a:r>
            <a:r>
              <a:rPr lang="de-AT" dirty="0">
                <a:solidFill>
                  <a:schemeClr val="bg1"/>
                </a:solidFill>
              </a:rPr>
              <a:t>, </a:t>
            </a:r>
            <a:r>
              <a:rPr lang="de-AT" dirty="0" err="1">
                <a:solidFill>
                  <a:schemeClr val="bg1"/>
                </a:solidFill>
              </a:rPr>
              <a:t>appKey,thingname</a:t>
            </a:r>
            <a:r>
              <a:rPr lang="de-AT" dirty="0">
                <a:solidFill>
                  <a:schemeClr val="bg1"/>
                </a:solidFill>
              </a:rPr>
              <a:t>, </a:t>
            </a:r>
            <a:r>
              <a:rPr lang="de-AT" dirty="0" err="1">
                <a:solidFill>
                  <a:schemeClr val="bg1"/>
                </a:solidFill>
              </a:rPr>
              <a:t>property_list</a:t>
            </a:r>
            <a:r>
              <a:rPr lang="de-AT" dirty="0">
                <a:solidFill>
                  <a:schemeClr val="bg1"/>
                </a:solidFill>
              </a:rPr>
              <a:t>, </a:t>
            </a:r>
            <a:r>
              <a:rPr lang="de-AT" dirty="0" err="1">
                <a:solidFill>
                  <a:schemeClr val="bg1"/>
                </a:solidFill>
              </a:rPr>
              <a:t>ssid</a:t>
            </a:r>
            <a:r>
              <a:rPr lang="de-AT" dirty="0">
                <a:solidFill>
                  <a:schemeClr val="bg1"/>
                </a:solidFill>
              </a:rPr>
              <a:t> und </a:t>
            </a:r>
            <a:r>
              <a:rPr lang="de-AT" dirty="0" err="1">
                <a:solidFill>
                  <a:schemeClr val="bg1"/>
                </a:solidFill>
              </a:rPr>
              <a:t>password</a:t>
            </a:r>
            <a:r>
              <a:rPr lang="de-AT" dirty="0">
                <a:solidFill>
                  <a:schemeClr val="bg1"/>
                </a:solidFill>
              </a:rPr>
              <a:t> von der Datei Thingworx_MKR1010_Variable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17041" y="2474000"/>
            <a:ext cx="254493" cy="1222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6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AB35A55-0FD2-422E-BF6F-F4D40D85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" y="1413507"/>
            <a:ext cx="9952582" cy="5151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6" y="3540214"/>
            <a:ext cx="3138419" cy="1129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6096000" y="1573305"/>
            <a:ext cx="3969331" cy="341632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 </a:t>
            </a:r>
            <a:r>
              <a:rPr lang="de-AT" dirty="0" err="1">
                <a:solidFill>
                  <a:schemeClr val="bg1"/>
                </a:solidFill>
              </a:rPr>
              <a:t>void</a:t>
            </a:r>
            <a:r>
              <a:rPr lang="de-AT" dirty="0">
                <a:solidFill>
                  <a:schemeClr val="bg1"/>
                </a:solidFill>
              </a:rPr>
              <a:t> </a:t>
            </a:r>
            <a:r>
              <a:rPr lang="de-AT" dirty="0" err="1">
                <a:solidFill>
                  <a:schemeClr val="bg1"/>
                </a:solidFill>
              </a:rPr>
              <a:t>setup</a:t>
            </a:r>
            <a:r>
              <a:rPr lang="de-AT" dirty="0">
                <a:solidFill>
                  <a:schemeClr val="bg1"/>
                </a:solidFill>
              </a:rPr>
              <a:t>() Schleife ist Arduino spezifisch. Die darin enthaltenen Befehle werden einmalig beim Starten des Arduinos aufgerufen.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Serial.begin</a:t>
            </a:r>
            <a:r>
              <a:rPr lang="de-AT" dirty="0">
                <a:solidFill>
                  <a:schemeClr val="bg1"/>
                </a:solidFill>
              </a:rPr>
              <a:t>(9600): Es wird der serielle Monitor (Ausgabefenster am PC) aktiviert.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myThing.Wifi</a:t>
            </a:r>
            <a:r>
              <a:rPr lang="de-AT" dirty="0">
                <a:solidFill>
                  <a:schemeClr val="bg1"/>
                </a:solidFill>
              </a:rPr>
              <a:t>: Es wird eine Kommunikation mit dem WLAN aufgebaut.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293615" y="3281465"/>
            <a:ext cx="2802385" cy="823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73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0E4468-74DF-42C6-9843-D9DB900C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7" y="1413507"/>
            <a:ext cx="9952582" cy="51515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55197" y="4827476"/>
            <a:ext cx="4381292" cy="17386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6096000" y="1573305"/>
            <a:ext cx="3969331" cy="369331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 </a:t>
            </a:r>
            <a:r>
              <a:rPr lang="de-AT" dirty="0" err="1">
                <a:solidFill>
                  <a:schemeClr val="bg1"/>
                </a:solidFill>
              </a:rPr>
              <a:t>void</a:t>
            </a:r>
            <a:r>
              <a:rPr lang="de-AT" dirty="0">
                <a:solidFill>
                  <a:schemeClr val="bg1"/>
                </a:solidFill>
              </a:rPr>
              <a:t> loop() Schleife wird endlos ausgeführt.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 err="1">
                <a:solidFill>
                  <a:schemeClr val="bg1"/>
                </a:solidFill>
              </a:rPr>
              <a:t>If</a:t>
            </a:r>
            <a:r>
              <a:rPr lang="de-AT" dirty="0">
                <a:solidFill>
                  <a:schemeClr val="bg1"/>
                </a:solidFill>
              </a:rPr>
              <a:t>-Abfrage: Es wird alle TPOST (Variable in der Datei Thingworx_MKR1010_Variable.h) Sekunden ein Wert abgefragt.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Sensor_1=</a:t>
            </a:r>
            <a:r>
              <a:rPr lang="de-AT" dirty="0" err="1">
                <a:solidFill>
                  <a:schemeClr val="bg1"/>
                </a:solidFill>
              </a:rPr>
              <a:t>myThing.getjson</a:t>
            </a:r>
            <a:r>
              <a:rPr lang="de-AT" dirty="0">
                <a:solidFill>
                  <a:schemeClr val="bg1"/>
                </a:solidFill>
              </a:rPr>
              <a:t>():</a:t>
            </a:r>
          </a:p>
          <a:p>
            <a:r>
              <a:rPr lang="de-AT" dirty="0">
                <a:solidFill>
                  <a:schemeClr val="bg1"/>
                </a:solidFill>
              </a:rPr>
              <a:t>Es wird in die Variable sensor_1 mit dem Befehl </a:t>
            </a:r>
            <a:r>
              <a:rPr lang="de-AT" dirty="0" err="1">
                <a:solidFill>
                  <a:schemeClr val="bg1"/>
                </a:solidFill>
              </a:rPr>
              <a:t>myThing.getjson</a:t>
            </a:r>
            <a:r>
              <a:rPr lang="de-AT" dirty="0">
                <a:solidFill>
                  <a:schemeClr val="bg1"/>
                </a:solidFill>
              </a:rPr>
              <a:t> (in </a:t>
            </a:r>
            <a:r>
              <a:rPr lang="de-AT" dirty="0" err="1">
                <a:solidFill>
                  <a:schemeClr val="bg1"/>
                </a:solidFill>
              </a:rPr>
              <a:t>myThing</a:t>
            </a:r>
            <a:r>
              <a:rPr lang="de-AT" dirty="0">
                <a:solidFill>
                  <a:schemeClr val="bg1"/>
                </a:solidFill>
              </a:rPr>
              <a:t> ist schon der Thingname enthalten!) die Property „Sensorwert_1“ abgerufen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36489" y="3419965"/>
            <a:ext cx="1559511" cy="2276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44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78EC7B-1B5C-49E1-BBBF-96DF147C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697" y="1954402"/>
            <a:ext cx="4206605" cy="29491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Einstellung des MKR1010 Mikrocontrollers</a:t>
            </a:r>
          </a:p>
          <a:p>
            <a:pPr lvl="1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433C9FB-3475-4C63-82C5-BEB8603F98C3}"/>
              </a:ext>
            </a:extLst>
          </p:cNvPr>
          <p:cNvSpPr/>
          <p:nvPr/>
        </p:nvSpPr>
        <p:spPr>
          <a:xfrm>
            <a:off x="4792929" y="3807663"/>
            <a:ext cx="3294901" cy="183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890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Einstellung des richtigen Port (Darstellung kann abweichen!)</a:t>
            </a:r>
          </a:p>
          <a:p>
            <a:pPr lvl="1"/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F52621-E9B5-4043-ADD4-810A6C2C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26" y="1840092"/>
            <a:ext cx="6325148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6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Kompilierung (Übersetzung des Programmes in die Sprache des Mikrocontrollers) und Upload des Programmes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B5DB6D-D79F-4140-9080-2BB4CB96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41" y="2198459"/>
            <a:ext cx="4892464" cy="391701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DE65E4C-8761-4159-9957-69D36DCF5C12}"/>
              </a:ext>
            </a:extLst>
          </p:cNvPr>
          <p:cNvSpPr/>
          <p:nvPr/>
        </p:nvSpPr>
        <p:spPr>
          <a:xfrm>
            <a:off x="3384780" y="2550262"/>
            <a:ext cx="311731" cy="449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676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C1E9C-4FA4-425D-B9B1-BCE738D4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Arduino?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8B7E14-C857-488D-BB1F-75146BAF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/>
              <a:t>Elektronische Open Source Plattform (Hardware und Software)</a:t>
            </a:r>
          </a:p>
          <a:p>
            <a:r>
              <a:rPr lang="de-DE"/>
              <a:t>Mikrocontroller mit In- und Outputs</a:t>
            </a:r>
          </a:p>
          <a:p>
            <a:r>
              <a:rPr lang="de-DE"/>
              <a:t>Verschiedene Typen erhältlich (Inputs, Outputs, Schnittstellen, Stromverbrauch, …)</a:t>
            </a:r>
          </a:p>
          <a:p>
            <a:r>
              <a:rPr lang="de-DE"/>
              <a:t>Eigene Arduino Programmiersprache (ähnlich C/C++)</a:t>
            </a:r>
          </a:p>
          <a:p>
            <a:r>
              <a:rPr lang="de-DE"/>
              <a:t>Einsteigerfreundlich</a:t>
            </a:r>
          </a:p>
          <a:p>
            <a:r>
              <a:rPr lang="de-DE"/>
              <a:t>Riesige </a:t>
            </a:r>
            <a:r>
              <a:rPr lang="de-DE" err="1"/>
              <a:t>Arduinocommunity</a:t>
            </a:r>
            <a:r>
              <a:rPr lang="de-DE"/>
              <a:t> mit Projekten erhältlich</a:t>
            </a:r>
          </a:p>
          <a:p>
            <a:r>
              <a:rPr lang="de-DE"/>
              <a:t>Offizielle Homepage https://www.arduino.cc/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24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Einschalten des Serial Monitor um den Ablauf des Programmes nachzuvollziehen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0DD35A-05B1-47FF-8173-7FD8DCEE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391459"/>
            <a:ext cx="4244708" cy="29263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B93CCA-B949-4EBF-87BE-239D3DF0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76" y="3014743"/>
            <a:ext cx="5856564" cy="2703479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1ED6641-3A90-4C42-ADD2-A2D13AAE464B}"/>
              </a:ext>
            </a:extLst>
          </p:cNvPr>
          <p:cNvCxnSpPr>
            <a:cxnSpLocks/>
          </p:cNvCxnSpPr>
          <p:nvPr/>
        </p:nvCxnSpPr>
        <p:spPr>
          <a:xfrm>
            <a:off x="4928889" y="3700207"/>
            <a:ext cx="822887" cy="453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41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5AC9DD-3B51-4716-A00D-E9CC82695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77"/>
          <a:stretch/>
        </p:blipFill>
        <p:spPr>
          <a:xfrm>
            <a:off x="139104" y="2678100"/>
            <a:ext cx="10455546" cy="20985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Beim Empfangen der Werte werden folgende Zeilen ausgegeben. Die Ausgabe kann zum Finden von Fehlern verwendet werden</a:t>
            </a:r>
          </a:p>
          <a:p>
            <a:pPr lvl="1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39104" y="2618348"/>
            <a:ext cx="4209160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F2933-1878-411C-8E83-CDA87ADEB6E1}"/>
              </a:ext>
            </a:extLst>
          </p:cNvPr>
          <p:cNvSpPr txBox="1"/>
          <p:nvPr/>
        </p:nvSpPr>
        <p:spPr>
          <a:xfrm>
            <a:off x="5094209" y="2097711"/>
            <a:ext cx="3969331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Erfolgreiches Verbinden mit dem WLAN „test-</a:t>
            </a:r>
            <a:r>
              <a:rPr lang="de-AT" dirty="0" err="1">
                <a:solidFill>
                  <a:schemeClr val="bg1"/>
                </a:solidFill>
              </a:rPr>
              <a:t>iot</a:t>
            </a:r>
            <a:r>
              <a:rPr lang="de-AT" dirty="0">
                <a:solidFill>
                  <a:schemeClr val="bg1"/>
                </a:solidFill>
              </a:rPr>
              <a:t>“. </a:t>
            </a:r>
          </a:p>
          <a:p>
            <a:r>
              <a:rPr lang="de-AT" dirty="0">
                <a:solidFill>
                  <a:schemeClr val="bg1"/>
                </a:solidFill>
              </a:rPr>
              <a:t>Zugewiesene IP-Adresse ist 192.168.43.245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A655AB1-696C-4A87-BCBB-1DF1F43C3FB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348264" y="2697876"/>
            <a:ext cx="745945" cy="520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3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2AC6B2-F658-4F51-8C4D-21C028835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13" b="11457"/>
          <a:stretch/>
        </p:blipFill>
        <p:spPr>
          <a:xfrm>
            <a:off x="1083852" y="1235288"/>
            <a:ext cx="10024295" cy="48370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083852" y="1327604"/>
            <a:ext cx="9551597" cy="1024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F2933-1878-411C-8E83-CDA87ADEB6E1}"/>
              </a:ext>
            </a:extLst>
          </p:cNvPr>
          <p:cNvSpPr txBox="1"/>
          <p:nvPr/>
        </p:nvSpPr>
        <p:spPr>
          <a:xfrm>
            <a:off x="4310329" y="4607050"/>
            <a:ext cx="7165853" cy="2031325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Mit dem Server </a:t>
            </a:r>
            <a:r>
              <a:rPr lang="de-AT" dirty="0" err="1">
                <a:solidFill>
                  <a:schemeClr val="bg1"/>
                </a:solidFill>
              </a:rPr>
              <a:t>tmp.twx.htl.schule</a:t>
            </a:r>
            <a:r>
              <a:rPr lang="de-AT" dirty="0">
                <a:solidFill>
                  <a:schemeClr val="bg1"/>
                </a:solidFill>
              </a:rPr>
              <a:t> am Port 443 verbunden. </a:t>
            </a:r>
          </a:p>
          <a:p>
            <a:r>
              <a:rPr lang="de-AT" dirty="0">
                <a:solidFill>
                  <a:schemeClr val="bg1"/>
                </a:solidFill>
              </a:rPr>
              <a:t>Es wird ein GET Request geschickt mit der Adresse </a:t>
            </a:r>
            <a:r>
              <a:rPr lang="de-AT" dirty="0" err="1">
                <a:solidFill>
                  <a:schemeClr val="bg1"/>
                </a:solidFill>
              </a:rPr>
              <a:t>tmp.twx.htl.schule</a:t>
            </a:r>
            <a:r>
              <a:rPr lang="de-AT" dirty="0">
                <a:solidFill>
                  <a:schemeClr val="bg1"/>
                </a:solidFill>
              </a:rPr>
              <a:t>/Thingworx/… geschickt.</a:t>
            </a:r>
          </a:p>
          <a:p>
            <a:r>
              <a:rPr lang="de-AT" dirty="0">
                <a:solidFill>
                  <a:schemeClr val="bg1"/>
                </a:solidFill>
              </a:rPr>
              <a:t>Es wird das Thing 304417_FIA_IOTSchulung_Dummy angesprochen. Die Property Sensorwert_1 wird abgefragt.</a:t>
            </a:r>
          </a:p>
          <a:p>
            <a:r>
              <a:rPr lang="de-AT" dirty="0">
                <a:solidFill>
                  <a:schemeClr val="bg1"/>
                </a:solidFill>
              </a:rPr>
              <a:t>Der Sicherheitsschlüssel ist d8d…</a:t>
            </a:r>
          </a:p>
          <a:p>
            <a:r>
              <a:rPr lang="de-AT" dirty="0">
                <a:solidFill>
                  <a:schemeClr val="bg1"/>
                </a:solidFill>
              </a:rPr>
              <a:t>Der abgefragt Wert beträgt 25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DE4E10-82E1-40A3-8CC2-2DC2CB67DA5D}"/>
              </a:ext>
            </a:extLst>
          </p:cNvPr>
          <p:cNvCxnSpPr>
            <a:cxnSpLocks/>
          </p:cNvCxnSpPr>
          <p:nvPr/>
        </p:nvCxnSpPr>
        <p:spPr>
          <a:xfrm>
            <a:off x="3327332" y="4474345"/>
            <a:ext cx="982997" cy="1148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A7A60B8E-B2C0-4DA9-B012-92613D19935D}"/>
              </a:ext>
            </a:extLst>
          </p:cNvPr>
          <p:cNvSpPr/>
          <p:nvPr/>
        </p:nvSpPr>
        <p:spPr>
          <a:xfrm>
            <a:off x="1863083" y="1988598"/>
            <a:ext cx="2607013" cy="1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12FDCB2-F3D5-46A7-94E9-AB7E91762D77}"/>
              </a:ext>
            </a:extLst>
          </p:cNvPr>
          <p:cNvSpPr/>
          <p:nvPr/>
        </p:nvSpPr>
        <p:spPr>
          <a:xfrm>
            <a:off x="1083852" y="5622711"/>
            <a:ext cx="1875446" cy="419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570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Thingworx MKR1010 Library</a:t>
            </a:r>
            <a:br>
              <a:rPr lang="de-DE" dirty="0"/>
            </a:br>
            <a:r>
              <a:rPr lang="de-AT" dirty="0"/>
              <a:t>003_GET_Value – Abfragen eines Wertes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ED8CD17-2FC6-4B02-A669-2A249DA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9778"/>
            <a:ext cx="9905999" cy="5429697"/>
          </a:xfrm>
        </p:spPr>
        <p:txBody>
          <a:bodyPr/>
          <a:lstStyle/>
          <a:p>
            <a:r>
              <a:rPr lang="de-AT" dirty="0"/>
              <a:t>Beim Empfangen der Werte werden folgende Zeilen ausgegeben. Die Ausgabe kann zum Finden von Fehlern verwendet werden</a:t>
            </a:r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621363-6C4A-4CD6-998D-99EBED92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" y="2052032"/>
            <a:ext cx="11945571" cy="412503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C39613-2D5C-4EC0-98F7-A0363B967F57}"/>
              </a:ext>
            </a:extLst>
          </p:cNvPr>
          <p:cNvSpPr/>
          <p:nvPr/>
        </p:nvSpPr>
        <p:spPr>
          <a:xfrm>
            <a:off x="139104" y="4444277"/>
            <a:ext cx="11765851" cy="1273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473F5F-648A-4C83-82ED-3D7BA92CA973}"/>
              </a:ext>
            </a:extLst>
          </p:cNvPr>
          <p:cNvSpPr txBox="1"/>
          <p:nvPr/>
        </p:nvSpPr>
        <p:spPr>
          <a:xfrm>
            <a:off x="4496760" y="3411056"/>
            <a:ext cx="7165853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5 Sekunden vergehen und es wird ein weiteres Mal abgefragt.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8B7D99-09D7-4822-BC2A-9E7EC72F437D}"/>
              </a:ext>
            </a:extLst>
          </p:cNvPr>
          <p:cNvCxnSpPr>
            <a:cxnSpLocks/>
          </p:cNvCxnSpPr>
          <p:nvPr/>
        </p:nvCxnSpPr>
        <p:spPr>
          <a:xfrm flipV="1">
            <a:off x="5620390" y="3854626"/>
            <a:ext cx="2360635" cy="56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1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Thingworx</a:t>
            </a:r>
            <a:r>
              <a:rPr lang="en-US" dirty="0"/>
              <a:t> Composer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97334E5-9BA4-46CD-8837-83B72E4B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52" y="2646703"/>
            <a:ext cx="6466438" cy="37902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DE2E0-AA29-4969-A0F1-142CA375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44992"/>
            <a:ext cx="9905999" cy="4877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Bis jetzt </a:t>
            </a:r>
            <a:r>
              <a:rPr lang="de-DE" dirty="0">
                <a:sym typeface="Wingdings" panose="05000000000000000000" pitchFamily="2" charset="2"/>
              </a:rPr>
              <a:t> Zugriff auf ein vorgegebenes Thing.</a:t>
            </a:r>
          </a:p>
          <a:p>
            <a:r>
              <a:rPr lang="de-DE" dirty="0">
                <a:sym typeface="Wingdings" panose="05000000000000000000" pitchFamily="2" charset="2"/>
              </a:rPr>
              <a:t>Für weitere Projekte/Anwendungen muss man jedoch eigene Things und eigene Properties dazu erstellen.</a:t>
            </a:r>
          </a:p>
          <a:p>
            <a:r>
              <a:rPr lang="de-DE" dirty="0">
                <a:sym typeface="Wingdings" panose="05000000000000000000" pitchFamily="2" charset="2"/>
              </a:rPr>
              <a:t>Dies ist mit der Software </a:t>
            </a:r>
            <a:r>
              <a:rPr lang="de-DE" dirty="0" err="1">
                <a:sym typeface="Wingdings" panose="05000000000000000000" pitchFamily="2" charset="2"/>
              </a:rPr>
              <a:t>Thingworx</a:t>
            </a:r>
            <a:r>
              <a:rPr lang="de-DE" dirty="0">
                <a:sym typeface="Wingdings" panose="05000000000000000000" pitchFamily="2" charset="2"/>
              </a:rPr>
              <a:t> Composer am Server möglich.</a:t>
            </a:r>
          </a:p>
          <a:p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DC722027-D7B9-4190-A453-824F09DC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98000"/>
          </a:blip>
          <a:stretch>
            <a:fillRect/>
          </a:stretch>
        </p:blipFill>
        <p:spPr>
          <a:xfrm>
            <a:off x="2937753" y="4747720"/>
            <a:ext cx="1410511" cy="156528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3F9489C-721C-4979-8A68-A0D3FE22FF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005" y="2646703"/>
            <a:ext cx="861669" cy="198039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A287172D-8F46-4B95-A006-EBC0F4595B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8007" y="3156969"/>
            <a:ext cx="1316192" cy="9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7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Thingworx</a:t>
            </a:r>
            <a:r>
              <a:rPr lang="de-DE" dirty="0"/>
              <a:t> Composer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Software zur Verwaltung/Steuerung von „Things“</a:t>
            </a:r>
          </a:p>
          <a:p>
            <a:r>
              <a:rPr lang="de-AT" dirty="0"/>
              <a:t>Zugriff unter </a:t>
            </a:r>
            <a:r>
              <a:rPr lang="de-AT" dirty="0">
                <a:hlinkClick r:id="rId2"/>
              </a:rPr>
              <a:t>https://tmp.twx.htl.schule/</a:t>
            </a:r>
            <a:endParaRPr lang="de-AT" dirty="0"/>
          </a:p>
          <a:p>
            <a:r>
              <a:rPr lang="de-AT" dirty="0"/>
              <a:t>Zugriffsdaten</a:t>
            </a:r>
          </a:p>
          <a:p>
            <a:pPr lvl="1"/>
            <a:r>
              <a:rPr lang="de-AT" dirty="0"/>
              <a:t>Benutzer: xxx</a:t>
            </a:r>
          </a:p>
          <a:p>
            <a:pPr lvl="1"/>
            <a:r>
              <a:rPr lang="de-AT" dirty="0"/>
              <a:t>Passwort: </a:t>
            </a:r>
            <a:r>
              <a:rPr lang="de-AT" dirty="0" err="1"/>
              <a:t>yyy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2FF5D8-86D9-422A-A340-36E253E8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76" y="3303740"/>
            <a:ext cx="5852667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1053459" y="1834242"/>
            <a:ext cx="1476677" cy="4838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C5440D-2D11-446D-85D6-1214D7A649BD}"/>
              </a:ext>
            </a:extLst>
          </p:cNvPr>
          <p:cNvSpPr txBox="1"/>
          <p:nvPr/>
        </p:nvSpPr>
        <p:spPr>
          <a:xfrm>
            <a:off x="4920084" y="3244334"/>
            <a:ext cx="5962289" cy="147732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Auswahl der verschiedenen Funktionen.</a:t>
            </a:r>
          </a:p>
          <a:p>
            <a:r>
              <a:rPr lang="de-AT" dirty="0">
                <a:solidFill>
                  <a:schemeClr val="bg1"/>
                </a:solidFill>
              </a:rPr>
              <a:t>Beispiele: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Erstellung von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Erstellung von Benutzeroberflächen „</a:t>
            </a:r>
            <a:r>
              <a:rPr lang="de-AT" dirty="0" err="1">
                <a:solidFill>
                  <a:schemeClr val="bg1"/>
                </a:solidFill>
              </a:rPr>
              <a:t>Mash-Ups</a:t>
            </a:r>
            <a:r>
              <a:rPr lang="de-AT" dirty="0">
                <a:solidFill>
                  <a:schemeClr val="bg1"/>
                </a:solidFill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V="1">
            <a:off x="2530136" y="3634342"/>
            <a:ext cx="2360635" cy="56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8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Oberfläche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2713583" y="1842403"/>
            <a:ext cx="8967875" cy="4830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C5440D-2D11-446D-85D6-1214D7A649BD}"/>
              </a:ext>
            </a:extLst>
          </p:cNvPr>
          <p:cNvSpPr txBox="1"/>
          <p:nvPr/>
        </p:nvSpPr>
        <p:spPr>
          <a:xfrm>
            <a:off x="510542" y="4575877"/>
            <a:ext cx="5962289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Bearbeitungsfenster für die ausgewählten Funktionen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H="1">
            <a:off x="2183907" y="3819167"/>
            <a:ext cx="529676" cy="756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3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Thing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38F0BD1-6AB2-4C37-831F-DE3A40E0AF40}"/>
              </a:ext>
            </a:extLst>
          </p:cNvPr>
          <p:cNvSpPr/>
          <p:nvPr/>
        </p:nvSpPr>
        <p:spPr>
          <a:xfrm>
            <a:off x="1040218" y="2345157"/>
            <a:ext cx="1472163" cy="131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706995-CDE9-4395-818D-A41331F68CE5}"/>
              </a:ext>
            </a:extLst>
          </p:cNvPr>
          <p:cNvCxnSpPr>
            <a:cxnSpLocks/>
          </p:cNvCxnSpPr>
          <p:nvPr/>
        </p:nvCxnSpPr>
        <p:spPr>
          <a:xfrm flipV="1">
            <a:off x="2512381" y="2352470"/>
            <a:ext cx="297477" cy="12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6CEFE4-E505-4D1B-A63B-7126615383D1}"/>
              </a:ext>
            </a:extLst>
          </p:cNvPr>
          <p:cNvSpPr/>
          <p:nvPr/>
        </p:nvSpPr>
        <p:spPr>
          <a:xfrm>
            <a:off x="2809859" y="2161721"/>
            <a:ext cx="421614" cy="190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DBF2B5-92C7-4533-B113-013AF069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2" y="3331073"/>
            <a:ext cx="11408712" cy="3176731"/>
          </a:xfrm>
          <a:prstGeom prst="rect">
            <a:avLst/>
          </a:prstGeom>
          <a:ln w="47625">
            <a:solidFill>
              <a:schemeClr val="bg2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FC1F1DE-7DE0-426B-A5CB-CE2EC0342279}"/>
              </a:ext>
            </a:extLst>
          </p:cNvPr>
          <p:cNvCxnSpPr>
            <a:cxnSpLocks/>
          </p:cNvCxnSpPr>
          <p:nvPr/>
        </p:nvCxnSpPr>
        <p:spPr>
          <a:xfrm>
            <a:off x="2980321" y="2343700"/>
            <a:ext cx="453543" cy="1810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600F285-F3DB-4C3A-BC97-DA5A3AA0A508}"/>
              </a:ext>
            </a:extLst>
          </p:cNvPr>
          <p:cNvSpPr/>
          <p:nvPr/>
        </p:nvSpPr>
        <p:spPr>
          <a:xfrm>
            <a:off x="2809859" y="4230587"/>
            <a:ext cx="2248524" cy="195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B7B742-AF20-4FD4-B2BF-6666BB309CE2}"/>
              </a:ext>
            </a:extLst>
          </p:cNvPr>
          <p:cNvSpPr/>
          <p:nvPr/>
        </p:nvSpPr>
        <p:spPr>
          <a:xfrm>
            <a:off x="2405376" y="5788772"/>
            <a:ext cx="2248524" cy="336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7288E6C-3561-4294-9797-D3CBBA161E64}"/>
              </a:ext>
            </a:extLst>
          </p:cNvPr>
          <p:cNvCxnSpPr>
            <a:cxnSpLocks/>
          </p:cNvCxnSpPr>
          <p:nvPr/>
        </p:nvCxnSpPr>
        <p:spPr>
          <a:xfrm>
            <a:off x="3431940" y="4386365"/>
            <a:ext cx="0" cy="1299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DCC9D7A-580D-4B40-896A-ACB29FC74F97}"/>
              </a:ext>
            </a:extLst>
          </p:cNvPr>
          <p:cNvCxnSpPr>
            <a:cxnSpLocks/>
          </p:cNvCxnSpPr>
          <p:nvPr/>
        </p:nvCxnSpPr>
        <p:spPr>
          <a:xfrm flipH="1" flipV="1">
            <a:off x="2405377" y="3711092"/>
            <a:ext cx="269990" cy="2057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692984F8-34E1-4227-A3AA-5727666B122F}"/>
              </a:ext>
            </a:extLst>
          </p:cNvPr>
          <p:cNvSpPr/>
          <p:nvPr/>
        </p:nvSpPr>
        <p:spPr>
          <a:xfrm>
            <a:off x="2207580" y="3364604"/>
            <a:ext cx="681535" cy="326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3DAFE69-2BA0-453A-9DFF-B29B6FF7A1D9}"/>
              </a:ext>
            </a:extLst>
          </p:cNvPr>
          <p:cNvSpPr txBox="1"/>
          <p:nvPr/>
        </p:nvSpPr>
        <p:spPr>
          <a:xfrm>
            <a:off x="4396868" y="3809611"/>
            <a:ext cx="363606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Namenskonvention siehe nächste Folie</a:t>
            </a:r>
          </a:p>
        </p:txBody>
      </p:sp>
    </p:spTree>
    <p:extLst>
      <p:ext uri="{BB962C8B-B14F-4D97-AF65-F5344CB8AC3E}">
        <p14:creationId xmlns:p14="http://schemas.microsoft.com/office/powerpoint/2010/main" val="252048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7F5CF-EA64-49F9-BE9E-4A92E36D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Arduino?</a:t>
            </a:r>
          </a:p>
        </p:txBody>
      </p:sp>
      <p:pic>
        <p:nvPicPr>
          <p:cNvPr id="4" name="Grafik 4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B31DFDCD-50FD-428F-A040-88C91D1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970" y="1708999"/>
            <a:ext cx="1445364" cy="4524292"/>
          </a:xfrm>
          <a:prstGeom prst="rect">
            <a:avLst/>
          </a:prstGeom>
        </p:spPr>
      </p:pic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87196DE-22DD-4B60-901B-F90CDFD1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89" y="1709205"/>
            <a:ext cx="3836068" cy="4522433"/>
          </a:xfrm>
          <a:prstGeom prst="rect">
            <a:avLst/>
          </a:prstGeom>
        </p:spPr>
      </p:pic>
      <p:pic>
        <p:nvPicPr>
          <p:cNvPr id="10" name="Grafik 10" descr="Ein Bild, das drinnen, Tisch, Wand enthält.&#10;&#10;Mit sehr hoher Zuverlässigkeit generierte Beschreibung">
            <a:extLst>
              <a:ext uri="{FF2B5EF4-FFF2-40B4-BE49-F238E27FC236}">
                <a16:creationId xmlns:a16="http://schemas.microsoft.com/office/drawing/2014/main" id="{88A257CD-2B40-403A-B19B-4E61764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274" y="1981458"/>
            <a:ext cx="4979068" cy="27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1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NamensKonvention</a:t>
            </a:r>
            <a:r>
              <a:rPr lang="de-DE" dirty="0"/>
              <a:t> von Things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 lnSpcReduction="10000"/>
          </a:bodyPr>
          <a:lstStyle/>
          <a:p>
            <a:r>
              <a:rPr lang="de-AT" dirty="0"/>
              <a:t>Warum? : Viele verschiedene Schulen erstellen verschiedene Things. Zur Zeit sehen alle Benutzer alle Things. Wenn keine Konvention vorhanden ist, dann wird eine Zuordnung der vielen Things nicht möglich sein.</a:t>
            </a:r>
          </a:p>
          <a:p>
            <a:r>
              <a:rPr lang="de-AT" dirty="0"/>
              <a:t>Namensaufbau:</a:t>
            </a:r>
          </a:p>
          <a:p>
            <a:pPr lvl="1"/>
            <a:r>
              <a:rPr lang="de-AT" dirty="0" err="1"/>
              <a:t>Schulkennzahl_SchuljahrJahrgangsnummer_Katalognummer_Thingname</a:t>
            </a:r>
            <a:endParaRPr lang="de-AT" dirty="0"/>
          </a:p>
          <a:p>
            <a:r>
              <a:rPr lang="de-AT" dirty="0"/>
              <a:t>Beispiel:</a:t>
            </a:r>
          </a:p>
          <a:p>
            <a:pPr marL="457200" lvl="1" indent="0">
              <a:buNone/>
            </a:pPr>
            <a:r>
              <a:rPr lang="de-AT" dirty="0"/>
              <a:t>Schüler des TGM im Jahr 2018/19 in der 5C mit der Katalognummer 10. Es wird eine Temperatursteuerung erstellt.</a:t>
            </a:r>
          </a:p>
          <a:p>
            <a:pPr marL="457200" lvl="1" indent="0" algn="ctr">
              <a:buNone/>
            </a:pPr>
            <a:r>
              <a:rPr lang="de-AT" dirty="0"/>
              <a:t>920417_185C_10_Temperatursteuerung</a:t>
            </a:r>
          </a:p>
          <a:p>
            <a:pPr marL="457200" lvl="1" indent="0">
              <a:buNone/>
            </a:pPr>
            <a:r>
              <a:rPr lang="de-AT" dirty="0"/>
              <a:t>Lehrer des TGM im Jahr 2018/19. Das Kürzel in der Schule beträgt FISA. Es wird eine Temperatursteuerung erstellt.</a:t>
            </a:r>
          </a:p>
          <a:p>
            <a:pPr marL="457200" lvl="1" indent="0" algn="ctr">
              <a:buNone/>
            </a:pPr>
            <a:r>
              <a:rPr lang="de-AT" dirty="0"/>
              <a:t>920417_18FISA_00_Temperatursteuerung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20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Property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430434-68C0-4401-A46C-9CF9286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9" y="749008"/>
            <a:ext cx="10627999" cy="592416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6CEFE4-E505-4D1B-A63B-7126615383D1}"/>
              </a:ext>
            </a:extLst>
          </p:cNvPr>
          <p:cNvSpPr/>
          <p:nvPr/>
        </p:nvSpPr>
        <p:spPr>
          <a:xfrm>
            <a:off x="2673672" y="3450636"/>
            <a:ext cx="2063698" cy="255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6616FB7-75F6-41D0-BCB3-074272A524E8}"/>
              </a:ext>
            </a:extLst>
          </p:cNvPr>
          <p:cNvCxnSpPr>
            <a:cxnSpLocks/>
          </p:cNvCxnSpPr>
          <p:nvPr/>
        </p:nvCxnSpPr>
        <p:spPr>
          <a:xfrm flipH="1">
            <a:off x="4612322" y="3032970"/>
            <a:ext cx="250096" cy="374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50D200C-D78F-4201-A9A9-772FDA6A666A}"/>
              </a:ext>
            </a:extLst>
          </p:cNvPr>
          <p:cNvSpPr txBox="1"/>
          <p:nvPr/>
        </p:nvSpPr>
        <p:spPr>
          <a:xfrm>
            <a:off x="4862418" y="3032970"/>
            <a:ext cx="6076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Klick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19BD93-0AFE-41D9-B580-0D2E36EB1562}"/>
              </a:ext>
            </a:extLst>
          </p:cNvPr>
          <p:cNvCxnSpPr>
            <a:cxnSpLocks/>
          </p:cNvCxnSpPr>
          <p:nvPr/>
        </p:nvCxnSpPr>
        <p:spPr>
          <a:xfrm>
            <a:off x="4649821" y="3712268"/>
            <a:ext cx="340468" cy="55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1B5373FD-67F7-4B8D-B5C9-4B45511C2B84}"/>
              </a:ext>
            </a:extLst>
          </p:cNvPr>
          <p:cNvSpPr txBox="1"/>
          <p:nvPr/>
        </p:nvSpPr>
        <p:spPr>
          <a:xfrm>
            <a:off x="5092639" y="4085777"/>
            <a:ext cx="14147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Nächste Folie</a:t>
            </a:r>
          </a:p>
        </p:txBody>
      </p:sp>
    </p:spTree>
    <p:extLst>
      <p:ext uri="{BB962C8B-B14F-4D97-AF65-F5344CB8AC3E}">
        <p14:creationId xmlns:p14="http://schemas.microsoft.com/office/powerpoint/2010/main" val="39389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9905998" cy="1478570"/>
          </a:xfrm>
        </p:spPr>
        <p:txBody>
          <a:bodyPr/>
          <a:lstStyle/>
          <a:p>
            <a:r>
              <a:rPr lang="de-DE" dirty="0"/>
              <a:t>Erstellung Property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18D1A3-FE15-4FE8-A134-D2E6F0F4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4" y="760281"/>
            <a:ext cx="11772075" cy="46792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DF50A2C-51F0-4AB6-B3A6-2D1E9AFDCA80}"/>
              </a:ext>
            </a:extLst>
          </p:cNvPr>
          <p:cNvSpPr/>
          <p:nvPr/>
        </p:nvSpPr>
        <p:spPr>
          <a:xfrm>
            <a:off x="208374" y="1162917"/>
            <a:ext cx="743604" cy="255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D70F8C-8DB6-499E-AC5F-41E1D04256B7}"/>
              </a:ext>
            </a:extLst>
          </p:cNvPr>
          <p:cNvCxnSpPr>
            <a:cxnSpLocks/>
          </p:cNvCxnSpPr>
          <p:nvPr/>
        </p:nvCxnSpPr>
        <p:spPr>
          <a:xfrm>
            <a:off x="504660" y="553491"/>
            <a:ext cx="340468" cy="55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D359B232-1BB2-4CD3-BFC0-11B87816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0" y="2076757"/>
            <a:ext cx="11443625" cy="4445639"/>
          </a:xfrm>
          <a:prstGeom prst="rect">
            <a:avLst/>
          </a:prstGeom>
          <a:ln w="34925">
            <a:solidFill>
              <a:schemeClr val="bg2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9C319C5-91D0-4AA2-88FB-596A987B9037}"/>
              </a:ext>
            </a:extLst>
          </p:cNvPr>
          <p:cNvCxnSpPr>
            <a:cxnSpLocks/>
          </p:cNvCxnSpPr>
          <p:nvPr/>
        </p:nvCxnSpPr>
        <p:spPr>
          <a:xfrm>
            <a:off x="800945" y="1418519"/>
            <a:ext cx="2846927" cy="1127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6CFD4F82-8B4A-4E29-89E7-DD1DC000FAA6}"/>
              </a:ext>
            </a:extLst>
          </p:cNvPr>
          <p:cNvSpPr/>
          <p:nvPr/>
        </p:nvSpPr>
        <p:spPr>
          <a:xfrm>
            <a:off x="3692054" y="2479482"/>
            <a:ext cx="938311" cy="244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A19C8D8-2DAF-4D65-886A-C73CD8C5A527}"/>
              </a:ext>
            </a:extLst>
          </p:cNvPr>
          <p:cNvCxnSpPr>
            <a:cxnSpLocks/>
          </p:cNvCxnSpPr>
          <p:nvPr/>
        </p:nvCxnSpPr>
        <p:spPr>
          <a:xfrm>
            <a:off x="4161209" y="2723745"/>
            <a:ext cx="216238" cy="1316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AAA91F51-677E-4A99-AF61-5FFAFD72B21C}"/>
              </a:ext>
            </a:extLst>
          </p:cNvPr>
          <p:cNvSpPr/>
          <p:nvPr/>
        </p:nvSpPr>
        <p:spPr>
          <a:xfrm>
            <a:off x="2365850" y="4089999"/>
            <a:ext cx="3003818" cy="374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BF8F2E1-8F3D-4E83-BE20-7D83A781F4E4}"/>
              </a:ext>
            </a:extLst>
          </p:cNvPr>
          <p:cNvCxnSpPr>
            <a:cxnSpLocks/>
          </p:cNvCxnSpPr>
          <p:nvPr/>
        </p:nvCxnSpPr>
        <p:spPr>
          <a:xfrm>
            <a:off x="5405336" y="4247091"/>
            <a:ext cx="256162" cy="52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31EC17C1-0F0D-4F11-A960-A9EC590D4344}"/>
              </a:ext>
            </a:extLst>
          </p:cNvPr>
          <p:cNvSpPr/>
          <p:nvPr/>
        </p:nvSpPr>
        <p:spPr>
          <a:xfrm>
            <a:off x="5671240" y="4112077"/>
            <a:ext cx="2334624" cy="374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CC5848D-B06B-4141-BC29-13448ADA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49" y="4531211"/>
            <a:ext cx="2004234" cy="217950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2A66511-3DF7-43F3-A827-ED3C9B4469CD}"/>
              </a:ext>
            </a:extLst>
          </p:cNvPr>
          <p:cNvSpPr txBox="1"/>
          <p:nvPr/>
        </p:nvSpPr>
        <p:spPr>
          <a:xfrm>
            <a:off x="4900872" y="5264667"/>
            <a:ext cx="126509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Ganze Zahl</a:t>
            </a:r>
          </a:p>
          <a:p>
            <a:r>
              <a:rPr lang="de-AT" dirty="0">
                <a:solidFill>
                  <a:schemeClr val="bg1"/>
                </a:solidFill>
              </a:rPr>
              <a:t>Kommazahl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2738EFE-2AF8-403F-AC2D-4FA81689C8BD}"/>
              </a:ext>
            </a:extLst>
          </p:cNvPr>
          <p:cNvCxnSpPr>
            <a:cxnSpLocks/>
          </p:cNvCxnSpPr>
          <p:nvPr/>
        </p:nvCxnSpPr>
        <p:spPr>
          <a:xfrm flipV="1">
            <a:off x="6197383" y="4679004"/>
            <a:ext cx="326466" cy="7563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BFFDB7-495B-4040-B288-27B5EA1BDC1B}"/>
              </a:ext>
            </a:extLst>
          </p:cNvPr>
          <p:cNvCxnSpPr>
            <a:cxnSpLocks/>
          </p:cNvCxnSpPr>
          <p:nvPr/>
        </p:nvCxnSpPr>
        <p:spPr>
          <a:xfrm>
            <a:off x="6164202" y="5741007"/>
            <a:ext cx="359647" cy="65939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CD6069B-9F8B-4C87-8CD3-598E3586DFD3}"/>
              </a:ext>
            </a:extLst>
          </p:cNvPr>
          <p:cNvCxnSpPr>
            <a:cxnSpLocks/>
          </p:cNvCxnSpPr>
          <p:nvPr/>
        </p:nvCxnSpPr>
        <p:spPr>
          <a:xfrm>
            <a:off x="8051274" y="4342887"/>
            <a:ext cx="2736700" cy="188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2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C9573-F918-4914-B008-EE776317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6904"/>
            <a:ext cx="10152400" cy="1478570"/>
          </a:xfrm>
        </p:spPr>
        <p:txBody>
          <a:bodyPr/>
          <a:lstStyle/>
          <a:p>
            <a:r>
              <a:rPr lang="de-DE" dirty="0"/>
              <a:t>Property – Wert einstellen oder </a:t>
            </a:r>
            <a:r>
              <a:rPr lang="de-DE" dirty="0" err="1"/>
              <a:t>AktualisiereN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4EF935-4FBE-4933-84E0-AA74398E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935557"/>
            <a:ext cx="11847374" cy="371159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8E2926FB-DC12-4CFD-98F7-79EFA8771152}"/>
              </a:ext>
            </a:extLst>
          </p:cNvPr>
          <p:cNvSpPr/>
          <p:nvPr/>
        </p:nvSpPr>
        <p:spPr>
          <a:xfrm>
            <a:off x="10129421" y="2154668"/>
            <a:ext cx="301841" cy="25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33D4BB2-D73A-44A8-80BE-1030BB94EF64}"/>
              </a:ext>
            </a:extLst>
          </p:cNvPr>
          <p:cNvSpPr txBox="1"/>
          <p:nvPr/>
        </p:nvSpPr>
        <p:spPr>
          <a:xfrm>
            <a:off x="9015251" y="2880234"/>
            <a:ext cx="161351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einstellen.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3DD1960-3359-46F7-935C-BA0CCAFD68C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9782420" y="2414127"/>
            <a:ext cx="497922" cy="466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342561D-B98D-41E4-B4EC-D39DC16CC771}"/>
              </a:ext>
            </a:extLst>
          </p:cNvPr>
          <p:cNvSpPr/>
          <p:nvPr/>
        </p:nvSpPr>
        <p:spPr>
          <a:xfrm>
            <a:off x="10129420" y="1889166"/>
            <a:ext cx="301841" cy="25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D676BC5-3C22-4C28-BE29-6DBFE8E5C2CC}"/>
              </a:ext>
            </a:extLst>
          </p:cNvPr>
          <p:cNvSpPr txBox="1"/>
          <p:nvPr/>
        </p:nvSpPr>
        <p:spPr>
          <a:xfrm>
            <a:off x="8076243" y="946418"/>
            <a:ext cx="187801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aktualisieren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1E05918-473B-4A73-AC08-768B1A264591}"/>
              </a:ext>
            </a:extLst>
          </p:cNvPr>
          <p:cNvCxnSpPr>
            <a:cxnSpLocks/>
          </p:cNvCxnSpPr>
          <p:nvPr/>
        </p:nvCxnSpPr>
        <p:spPr>
          <a:xfrm>
            <a:off x="9456336" y="1315750"/>
            <a:ext cx="623018" cy="527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1EE51B57-31C1-48A7-990E-DC3C8199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740676"/>
            <a:ext cx="9905999" cy="1942226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Wert einstellen: Wenn am Arduino ein Wert abgefragt wird, kann dieser hier eingestellt werden. Am Arduino wird sich im Serial Monitor die Zahl ändern.</a:t>
            </a:r>
          </a:p>
          <a:p>
            <a:r>
              <a:rPr lang="de-AT" dirty="0"/>
              <a:t>Wert aktualisieren: Wenn Sensorwerte von Arduino geschickt werden, dann muss bei einer Wertänderung hier händisch aktualisiert werden (sonst wird alter Wert angezeigt)</a:t>
            </a:r>
          </a:p>
        </p:txBody>
      </p:sp>
    </p:spTree>
    <p:extLst>
      <p:ext uri="{BB962C8B-B14F-4D97-AF65-F5344CB8AC3E}">
        <p14:creationId xmlns:p14="http://schemas.microsoft.com/office/powerpoint/2010/main" val="54942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Erstelle Dein eigenes Thing mit der Namenskonvention in </a:t>
            </a:r>
            <a:r>
              <a:rPr lang="de-AT" dirty="0" err="1"/>
              <a:t>Thingworx</a:t>
            </a:r>
            <a:r>
              <a:rPr lang="de-AT" dirty="0"/>
              <a:t> Composer</a:t>
            </a:r>
          </a:p>
          <a:p>
            <a:r>
              <a:rPr lang="de-AT" dirty="0"/>
              <a:t>Erstelle eine beliebige Property mit dem Datentyp </a:t>
            </a:r>
            <a:r>
              <a:rPr lang="de-AT" dirty="0" err="1"/>
              <a:t>Number</a:t>
            </a:r>
            <a:endParaRPr lang="de-AT" dirty="0"/>
          </a:p>
          <a:p>
            <a:r>
              <a:rPr lang="de-AT" dirty="0"/>
              <a:t>Stelle bei der Property einen beliebigen Wert ein</a:t>
            </a:r>
          </a:p>
          <a:p>
            <a:r>
              <a:rPr lang="de-AT" dirty="0"/>
              <a:t>Konfiguriere die Datei Thingworx_MKR1010_Variable.h</a:t>
            </a:r>
          </a:p>
          <a:p>
            <a:r>
              <a:rPr lang="de-AT" dirty="0"/>
              <a:t>Frage den Wert mit dem Arduino ab und verändere diesen (Der Wert wird im Serial Monitor gesehen!)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107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Steuerung</a:t>
            </a:r>
            <a:r>
              <a:rPr lang="en-US" dirty="0"/>
              <a:t> des </a:t>
            </a:r>
            <a:r>
              <a:rPr lang="en-US" dirty="0" err="1"/>
              <a:t>Relais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Thingworx</a:t>
            </a:r>
            <a:r>
              <a:rPr lang="en-US" dirty="0"/>
              <a:t> Composer</a:t>
            </a:r>
            <a:endParaRPr lang="de-DE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37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Mittels eines Things im Thingworx Composer soll das Relais am MKR1010 </a:t>
            </a:r>
            <a:r>
              <a:rPr lang="de-AT" dirty="0" err="1"/>
              <a:t>Proto</a:t>
            </a:r>
            <a:r>
              <a:rPr lang="de-AT" dirty="0"/>
              <a:t> Shield gesteuert werden.</a:t>
            </a:r>
          </a:p>
          <a:p>
            <a:r>
              <a:rPr lang="de-AT" dirty="0"/>
              <a:t>Die zugehörige Property ist vom Typ Integer. Wenn eine „1“ eingestellt ist, dann soll das Relais schalten. Bei einer „0“ wird das Relais geöffnet.</a:t>
            </a:r>
          </a:p>
          <a:p>
            <a:r>
              <a:rPr lang="de-AT" dirty="0"/>
              <a:t>Am Relais ist der Ventilator verbunden. Dieser wird ein- und ausgeschalten.</a:t>
            </a:r>
          </a:p>
          <a:p>
            <a:r>
              <a:rPr lang="de-AT" dirty="0"/>
              <a:t>Es wird dazu das Beispiel „004_GET_Relay“ verwendet</a:t>
            </a:r>
          </a:p>
          <a:p>
            <a:pPr lvl="1"/>
            <a:r>
              <a:rPr lang="de-AT" dirty="0"/>
              <a:t>Bemerkung: Der Aufbau ist dem Programm „003_GET_Value“ ähnlich. Die gleichen Programmteile werden nicht nochmals beschrieben.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3009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68C209-8EEE-4088-9938-5FAE5302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22" y="1093365"/>
            <a:ext cx="8256332" cy="55553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004_GET_Relais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1006437" y="2123074"/>
            <a:ext cx="3260322" cy="7219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293723" y="1413507"/>
            <a:ext cx="3969331" cy="147732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Das Relais 1/2 ist standardmäßig mit dem digitalen Pin 1/2 verbunden.</a:t>
            </a:r>
          </a:p>
          <a:p>
            <a:r>
              <a:rPr lang="de-AT" dirty="0">
                <a:solidFill>
                  <a:schemeClr val="bg1"/>
                </a:solidFill>
              </a:rPr>
              <a:t>Hier wird eine Konstante für die </a:t>
            </a:r>
            <a:r>
              <a:rPr lang="de-AT" dirty="0" err="1">
                <a:solidFill>
                  <a:schemeClr val="bg1"/>
                </a:solidFill>
              </a:rPr>
              <a:t>Pinzuweisung</a:t>
            </a:r>
            <a:r>
              <a:rPr lang="de-AT" dirty="0">
                <a:solidFill>
                  <a:schemeClr val="bg1"/>
                </a:solidFill>
              </a:rPr>
              <a:t> erstellt.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66759" y="2152171"/>
            <a:ext cx="1026964" cy="331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045349" y="3410791"/>
            <a:ext cx="2088468" cy="344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>
            <a:off x="3133817" y="3405466"/>
            <a:ext cx="1740024" cy="589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4977643" y="3816805"/>
            <a:ext cx="3969331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Der </a:t>
            </a:r>
            <a:r>
              <a:rPr lang="de-AT" dirty="0" err="1">
                <a:solidFill>
                  <a:schemeClr val="bg1"/>
                </a:solidFill>
              </a:rPr>
              <a:t>Digitalpin</a:t>
            </a:r>
            <a:r>
              <a:rPr lang="de-AT" dirty="0">
                <a:solidFill>
                  <a:schemeClr val="bg1"/>
                </a:solidFill>
              </a:rPr>
              <a:t> 1 und 2 wird als ein Ausgang gesetzt.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81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F7576C-28B7-4AA3-AA16-604554E2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22" y="1093365"/>
            <a:ext cx="8256332" cy="55553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004_GET_Relais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249535" y="4554246"/>
            <a:ext cx="2807560" cy="1613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57095" y="4909351"/>
            <a:ext cx="1003177" cy="451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02A3A2-1093-413B-9694-1D73DE119F73}"/>
              </a:ext>
            </a:extLst>
          </p:cNvPr>
          <p:cNvSpPr txBox="1"/>
          <p:nvPr/>
        </p:nvSpPr>
        <p:spPr>
          <a:xfrm>
            <a:off x="5119456" y="4447686"/>
            <a:ext cx="4388528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If</a:t>
            </a:r>
            <a:r>
              <a:rPr lang="de-AT" dirty="0">
                <a:solidFill>
                  <a:schemeClr val="bg1"/>
                </a:solidFill>
              </a:rPr>
              <a:t>-Abfrage:</a:t>
            </a:r>
          </a:p>
          <a:p>
            <a:r>
              <a:rPr lang="de-AT" dirty="0">
                <a:solidFill>
                  <a:schemeClr val="bg1"/>
                </a:solidFill>
              </a:rPr>
              <a:t>Die Property REL1 wird abgefragt. Ist der Wert 1 </a:t>
            </a:r>
            <a:r>
              <a:rPr lang="de-AT" dirty="0">
                <a:solidFill>
                  <a:schemeClr val="bg1"/>
                </a:solidFill>
                <a:sym typeface="Wingdings" panose="05000000000000000000" pitchFamily="2" charset="2"/>
              </a:rPr>
              <a:t> der Pin wird auf HIGH gesetzt (das Relais wird geschalten). Sonst (</a:t>
            </a:r>
            <a:r>
              <a:rPr lang="de-AT" dirty="0" err="1">
                <a:solidFill>
                  <a:schemeClr val="bg1"/>
                </a:solidFill>
                <a:sym typeface="Wingdings" panose="05000000000000000000" pitchFamily="2" charset="2"/>
              </a:rPr>
              <a:t>else</a:t>
            </a:r>
            <a:r>
              <a:rPr lang="de-AT" dirty="0">
                <a:solidFill>
                  <a:schemeClr val="bg1"/>
                </a:solidFill>
                <a:sym typeface="Wingdings" panose="05000000000000000000" pitchFamily="2" charset="2"/>
              </a:rPr>
              <a:t>) wird das Relais geöffnet.</a:t>
            </a:r>
            <a:endParaRPr lang="de-AT" dirty="0">
              <a:solidFill>
                <a:schemeClr val="bg1"/>
              </a:solidFill>
            </a:endParaRPr>
          </a:p>
          <a:p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9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Temperatur- UND Feuchtigkeitsmessung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Schulungsmaterial</a:t>
            </a:r>
            <a:r>
              <a:rPr lang="en-US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62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Es wird mittels dem angeschlossenen DHT11 Sensor Temperatur und Feuchtigkeit gemessen.</a:t>
            </a:r>
          </a:p>
          <a:p>
            <a:r>
              <a:rPr lang="de-AT" dirty="0"/>
              <a:t>Diese Werte werden an 2 Properties eines Things zum </a:t>
            </a:r>
            <a:r>
              <a:rPr lang="de-AT" dirty="0" err="1"/>
              <a:t>Thingworx</a:t>
            </a:r>
            <a:r>
              <a:rPr lang="de-AT" dirty="0"/>
              <a:t> Composer Server geschickt.</a:t>
            </a:r>
          </a:p>
          <a:p>
            <a:r>
              <a:rPr lang="de-AT" dirty="0"/>
              <a:t>Es wird dazu das Beispiel „002_PUT_DHT11_Value“ verwendet</a:t>
            </a:r>
          </a:p>
          <a:p>
            <a:pPr lvl="1"/>
            <a:r>
              <a:rPr lang="de-AT" dirty="0"/>
              <a:t>Bemerkung: Die Thing- und </a:t>
            </a:r>
            <a:r>
              <a:rPr lang="de-AT" dirty="0" err="1"/>
              <a:t>Propertynamen</a:t>
            </a:r>
            <a:r>
              <a:rPr lang="de-AT" dirty="0"/>
              <a:t> müssen angepasst werden.</a:t>
            </a:r>
          </a:p>
        </p:txBody>
      </p:sp>
    </p:spTree>
    <p:extLst>
      <p:ext uri="{BB962C8B-B14F-4D97-AF65-F5344CB8AC3E}">
        <p14:creationId xmlns:p14="http://schemas.microsoft.com/office/powerpoint/2010/main" val="1765707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055747-E5FC-47FC-83C1-887C1570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6" y="914289"/>
            <a:ext cx="7283361" cy="58799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002_PUT_DHT11_Value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DABF1AD-AF84-40DE-89BF-159E1DE0C18E}"/>
              </a:ext>
            </a:extLst>
          </p:cNvPr>
          <p:cNvSpPr/>
          <p:nvPr/>
        </p:nvSpPr>
        <p:spPr>
          <a:xfrm>
            <a:off x="955114" y="1438256"/>
            <a:ext cx="1521755" cy="275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5946D7-E867-4A6E-B289-7E356BCB25A5}"/>
              </a:ext>
            </a:extLst>
          </p:cNvPr>
          <p:cNvSpPr txBox="1"/>
          <p:nvPr/>
        </p:nvSpPr>
        <p:spPr>
          <a:xfrm>
            <a:off x="5062903" y="1194956"/>
            <a:ext cx="3969331" cy="147732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Einfügen der Library </a:t>
            </a:r>
            <a:r>
              <a:rPr lang="de-AT" dirty="0" err="1">
                <a:solidFill>
                  <a:schemeClr val="bg1"/>
                </a:solidFill>
              </a:rPr>
              <a:t>DHT.h</a:t>
            </a:r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Dadurch können vorgefertigte Befehle für das Messen von Temperatur und Feuchtigkeit verwendet werden.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3E1A5FC-86A8-46A7-B600-93DE90F170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76869" y="1575823"/>
            <a:ext cx="2586034" cy="357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955117" y="2071187"/>
            <a:ext cx="3039834" cy="441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>
            <a:off x="3994951" y="2512491"/>
            <a:ext cx="947007" cy="559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5062902" y="2896881"/>
            <a:ext cx="3969331" cy="2031325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 Signalleitung des DHT11 ist am Pin 3 angeschlossen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r>
              <a:rPr lang="de-AT" dirty="0">
                <a:solidFill>
                  <a:schemeClr val="bg1"/>
                </a:solidFill>
              </a:rPr>
              <a:t>Es wird wieder (wie bei </a:t>
            </a:r>
            <a:r>
              <a:rPr lang="de-AT" dirty="0" err="1">
                <a:solidFill>
                  <a:schemeClr val="bg1"/>
                </a:solidFill>
              </a:rPr>
              <a:t>ThingWorx</a:t>
            </a:r>
            <a:r>
              <a:rPr lang="de-AT" dirty="0">
                <a:solidFill>
                  <a:schemeClr val="bg1"/>
                </a:solidFill>
              </a:rPr>
              <a:t>) eine Klasse für den Sensor erstellt. Die Klasse heißt </a:t>
            </a:r>
            <a:r>
              <a:rPr lang="de-AT" dirty="0" err="1">
                <a:solidFill>
                  <a:schemeClr val="bg1"/>
                </a:solidFill>
              </a:rPr>
              <a:t>sens_dht</a:t>
            </a:r>
            <a:r>
              <a:rPr lang="de-AT" dirty="0">
                <a:solidFill>
                  <a:schemeClr val="bg1"/>
                </a:solidFill>
              </a:rPr>
              <a:t>.</a:t>
            </a:r>
          </a:p>
          <a:p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1CE485F-3880-4600-BB11-E22F5DD39F5A}"/>
              </a:ext>
            </a:extLst>
          </p:cNvPr>
          <p:cNvSpPr/>
          <p:nvPr/>
        </p:nvSpPr>
        <p:spPr>
          <a:xfrm>
            <a:off x="1143000" y="3436728"/>
            <a:ext cx="2354801" cy="203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165A376-0B02-4A7C-9B07-1A9449CF33C4}"/>
              </a:ext>
            </a:extLst>
          </p:cNvPr>
          <p:cNvSpPr txBox="1"/>
          <p:nvPr/>
        </p:nvSpPr>
        <p:spPr>
          <a:xfrm>
            <a:off x="5062902" y="5268176"/>
            <a:ext cx="3969331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Der Pin 3 ist ein Input Pin.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CDEA944-A0AF-461D-B730-7B62A780E5D8}"/>
              </a:ext>
            </a:extLst>
          </p:cNvPr>
          <p:cNvCxnSpPr>
            <a:cxnSpLocks/>
          </p:cNvCxnSpPr>
          <p:nvPr/>
        </p:nvCxnSpPr>
        <p:spPr>
          <a:xfrm>
            <a:off x="3519228" y="3538286"/>
            <a:ext cx="1543673" cy="1729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36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3242C7-AA0B-4CE5-AEC1-1B986B5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6" y="914289"/>
            <a:ext cx="7283361" cy="58799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002_PUT_DHT11_Value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D4DE1-AD82-45D7-93EE-8D7072F17365}"/>
              </a:ext>
            </a:extLst>
          </p:cNvPr>
          <p:cNvSpPr/>
          <p:nvPr/>
        </p:nvSpPr>
        <p:spPr>
          <a:xfrm>
            <a:off x="1283589" y="5388746"/>
            <a:ext cx="7017031" cy="665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1F58C0F-C111-40FB-8E4D-D4A754F15BC5}"/>
              </a:ext>
            </a:extLst>
          </p:cNvPr>
          <p:cNvCxnSpPr>
            <a:cxnSpLocks/>
          </p:cNvCxnSpPr>
          <p:nvPr/>
        </p:nvCxnSpPr>
        <p:spPr>
          <a:xfrm flipV="1">
            <a:off x="3950563" y="2115253"/>
            <a:ext cx="1464816" cy="2929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1273776-E86A-4C87-899E-31D6591E5B94}"/>
              </a:ext>
            </a:extLst>
          </p:cNvPr>
          <p:cNvSpPr txBox="1"/>
          <p:nvPr/>
        </p:nvSpPr>
        <p:spPr>
          <a:xfrm>
            <a:off x="5506102" y="1174613"/>
            <a:ext cx="5413432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Es wird mit dem Befehl </a:t>
            </a:r>
            <a:r>
              <a:rPr lang="de-AT" dirty="0" err="1">
                <a:solidFill>
                  <a:schemeClr val="bg1"/>
                </a:solidFill>
              </a:rPr>
              <a:t>sens_dht.readTemperature</a:t>
            </a:r>
            <a:r>
              <a:rPr lang="de-AT" dirty="0">
                <a:solidFill>
                  <a:schemeClr val="bg1"/>
                </a:solidFill>
              </a:rPr>
              <a:t> bzw. </a:t>
            </a:r>
            <a:r>
              <a:rPr lang="de-AT" dirty="0" err="1">
                <a:solidFill>
                  <a:schemeClr val="bg1"/>
                </a:solidFill>
              </a:rPr>
              <a:t>sens_dht.readHumidity</a:t>
            </a:r>
            <a:r>
              <a:rPr lang="de-AT" dirty="0">
                <a:solidFill>
                  <a:schemeClr val="bg1"/>
                </a:solidFill>
              </a:rPr>
              <a:t> der Bibliothek </a:t>
            </a:r>
            <a:r>
              <a:rPr lang="de-AT" dirty="0" err="1">
                <a:solidFill>
                  <a:schemeClr val="bg1"/>
                </a:solidFill>
              </a:rPr>
              <a:t>DHT.h</a:t>
            </a:r>
            <a:r>
              <a:rPr lang="de-AT" dirty="0">
                <a:solidFill>
                  <a:schemeClr val="bg1"/>
                </a:solidFill>
              </a:rPr>
              <a:t> die Temperatur bzw. Feuchtigkeitswerte abgefragt. </a:t>
            </a:r>
          </a:p>
          <a:p>
            <a:r>
              <a:rPr lang="de-AT" dirty="0">
                <a:solidFill>
                  <a:schemeClr val="bg1"/>
                </a:solidFill>
              </a:rPr>
              <a:t>Danach wird mit dem Befehl </a:t>
            </a:r>
            <a:r>
              <a:rPr lang="de-AT" dirty="0" err="1">
                <a:solidFill>
                  <a:schemeClr val="bg1"/>
                </a:solidFill>
              </a:rPr>
              <a:t>myThing.put</a:t>
            </a:r>
            <a:r>
              <a:rPr lang="de-AT" dirty="0">
                <a:solidFill>
                  <a:schemeClr val="bg1"/>
                </a:solidFill>
              </a:rPr>
              <a:t>(…,…) die Temperatur auf das Thing mit der Property „DHT11_Temp“ bzw. „DHT11_Moist“ geschickt. </a:t>
            </a:r>
          </a:p>
        </p:txBody>
      </p:sp>
    </p:spTree>
    <p:extLst>
      <p:ext uri="{BB962C8B-B14F-4D97-AF65-F5344CB8AC3E}">
        <p14:creationId xmlns:p14="http://schemas.microsoft.com/office/powerpoint/2010/main" val="167375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rinnen enthält.&#10;&#10;Automatisch generierte Beschreibung">
            <a:extLst>
              <a:ext uri="{FF2B5EF4-FFF2-40B4-BE49-F238E27FC236}">
                <a16:creationId xmlns:a16="http://schemas.microsoft.com/office/drawing/2014/main" id="{6727D54B-8D3B-45E8-8E4E-9F9C380E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158413"/>
            <a:ext cx="11863526" cy="54374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002_PUT_DHT11_Value – </a:t>
            </a:r>
            <a:br>
              <a:rPr lang="de-AT" dirty="0"/>
            </a:br>
            <a:r>
              <a:rPr lang="de-AT" dirty="0"/>
              <a:t>Thingworx Composer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628AAB9-D4AC-435A-A8B2-D5D9CDD1E132}"/>
              </a:ext>
            </a:extLst>
          </p:cNvPr>
          <p:cNvSpPr/>
          <p:nvPr/>
        </p:nvSpPr>
        <p:spPr>
          <a:xfrm>
            <a:off x="2547891" y="3104849"/>
            <a:ext cx="6173315" cy="197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3B360E-05C3-412D-BDB3-61E856ADDB61}"/>
              </a:ext>
            </a:extLst>
          </p:cNvPr>
          <p:cNvSpPr txBox="1"/>
          <p:nvPr/>
        </p:nvSpPr>
        <p:spPr>
          <a:xfrm>
            <a:off x="5481901" y="3692471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Wert ablesen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BCAD7D-8833-4C3B-96D0-F1F74E3D0D3D}"/>
              </a:ext>
            </a:extLst>
          </p:cNvPr>
          <p:cNvCxnSpPr>
            <a:cxnSpLocks/>
          </p:cNvCxnSpPr>
          <p:nvPr/>
        </p:nvCxnSpPr>
        <p:spPr>
          <a:xfrm flipV="1">
            <a:off x="7038573" y="3302493"/>
            <a:ext cx="525202" cy="389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AD8FD6-63F6-437B-88F4-6CC1F6DF6780}"/>
              </a:ext>
            </a:extLst>
          </p:cNvPr>
          <p:cNvSpPr txBox="1"/>
          <p:nvPr/>
        </p:nvSpPr>
        <p:spPr>
          <a:xfrm>
            <a:off x="6586107" y="1068429"/>
            <a:ext cx="1556672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Bei neuem Wert muss aktualisiert werden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006E0F0-4A49-4454-9EFD-F6E535AA5283}"/>
              </a:ext>
            </a:extLst>
          </p:cNvPr>
          <p:cNvCxnSpPr>
            <a:cxnSpLocks/>
          </p:cNvCxnSpPr>
          <p:nvPr/>
        </p:nvCxnSpPr>
        <p:spPr>
          <a:xfrm flipH="1">
            <a:off x="6979731" y="2291721"/>
            <a:ext cx="458177" cy="17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2AA5B38-6556-4A2B-8AC8-7AC89C524FA3}"/>
              </a:ext>
            </a:extLst>
          </p:cNvPr>
          <p:cNvSpPr/>
          <p:nvPr/>
        </p:nvSpPr>
        <p:spPr>
          <a:xfrm>
            <a:off x="6848271" y="2533638"/>
            <a:ext cx="715503" cy="197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268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Erstellung </a:t>
            </a:r>
            <a:r>
              <a:rPr lang="de-DE" dirty="0" err="1"/>
              <a:t>BedienPanel</a:t>
            </a:r>
            <a:r>
              <a:rPr lang="de-DE" dirty="0"/>
              <a:t> („MASH UP“) in </a:t>
            </a:r>
            <a:r>
              <a:rPr lang="de-DE" dirty="0" err="1"/>
              <a:t>Thingworx</a:t>
            </a:r>
            <a:r>
              <a:rPr lang="de-DE" dirty="0"/>
              <a:t> Composer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98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Mash</a:t>
            </a:r>
            <a:r>
              <a:rPr lang="de-DE" dirty="0"/>
              <a:t> Up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AC4A1-D0EF-4F3F-A5CD-BE4FF28F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6372"/>
            <a:ext cx="9905999" cy="5036530"/>
          </a:xfrm>
        </p:spPr>
        <p:txBody>
          <a:bodyPr>
            <a:normAutofit/>
          </a:bodyPr>
          <a:lstStyle/>
          <a:p>
            <a:r>
              <a:rPr lang="de-AT" dirty="0"/>
              <a:t>In </a:t>
            </a:r>
            <a:r>
              <a:rPr lang="de-AT" dirty="0" err="1"/>
              <a:t>Thingworx</a:t>
            </a:r>
            <a:r>
              <a:rPr lang="de-AT" dirty="0"/>
              <a:t> Composer können </a:t>
            </a:r>
            <a:r>
              <a:rPr lang="de-AT" dirty="0" err="1"/>
              <a:t>Bedienpanele</a:t>
            </a:r>
            <a:r>
              <a:rPr lang="de-AT" dirty="0"/>
              <a:t> oder sogenannte </a:t>
            </a:r>
            <a:r>
              <a:rPr lang="de-AT" dirty="0" err="1"/>
              <a:t>Mash</a:t>
            </a:r>
            <a:r>
              <a:rPr lang="de-AT" dirty="0"/>
              <a:t> </a:t>
            </a:r>
            <a:r>
              <a:rPr lang="de-AT" dirty="0" err="1"/>
              <a:t>Ups</a:t>
            </a:r>
            <a:r>
              <a:rPr lang="de-AT" dirty="0"/>
              <a:t> erstellt werden.</a:t>
            </a:r>
          </a:p>
          <a:p>
            <a:r>
              <a:rPr lang="de-AT" dirty="0"/>
              <a:t>Diese erlauben das Erstellen einer GUI (</a:t>
            </a:r>
            <a:r>
              <a:rPr lang="de-AT" dirty="0" err="1"/>
              <a:t>Graphical</a:t>
            </a:r>
            <a:r>
              <a:rPr lang="de-AT" dirty="0"/>
              <a:t> User Interface)</a:t>
            </a:r>
          </a:p>
          <a:p>
            <a:r>
              <a:rPr lang="de-AT" dirty="0"/>
              <a:t>Es können somit Sensorwerte visualisiert und getrackt werden.</a:t>
            </a:r>
          </a:p>
          <a:p>
            <a:r>
              <a:rPr lang="de-AT" dirty="0"/>
              <a:t>Das </a:t>
            </a:r>
            <a:r>
              <a:rPr lang="de-AT" dirty="0" err="1"/>
              <a:t>Mash</a:t>
            </a:r>
            <a:r>
              <a:rPr lang="de-AT" dirty="0"/>
              <a:t> Up ist per digitalem Endgerät (Tablet, Smart Phone, PC,…) abrufbar.</a:t>
            </a:r>
          </a:p>
        </p:txBody>
      </p:sp>
    </p:spTree>
    <p:extLst>
      <p:ext uri="{BB962C8B-B14F-4D97-AF65-F5344CB8AC3E}">
        <p14:creationId xmlns:p14="http://schemas.microsoft.com/office/powerpoint/2010/main" val="196145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Erstellung </a:t>
            </a:r>
            <a:r>
              <a:rPr lang="de-AT" dirty="0" err="1"/>
              <a:t>Mash</a:t>
            </a:r>
            <a:r>
              <a:rPr lang="de-AT" dirty="0"/>
              <a:t> 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829B78-1D39-4680-8948-9CE1E7F7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5" y="846779"/>
            <a:ext cx="11585643" cy="597988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413751-941B-4875-9C34-51AFDBA5ACFB}"/>
              </a:ext>
            </a:extLst>
          </p:cNvPr>
          <p:cNvSpPr/>
          <p:nvPr/>
        </p:nvSpPr>
        <p:spPr>
          <a:xfrm>
            <a:off x="184826" y="4291623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B98133F-77D2-4EA8-849D-662D45BDBDA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953312" y="2091447"/>
            <a:ext cx="1303505" cy="2306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E67B0A94-0950-4D7A-8A18-C63D56E1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53" y="2819740"/>
            <a:ext cx="4252328" cy="3368332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0119B276-F0D6-49CD-8B82-4E3F9380F4D7}"/>
              </a:ext>
            </a:extLst>
          </p:cNvPr>
          <p:cNvSpPr/>
          <p:nvPr/>
        </p:nvSpPr>
        <p:spPr>
          <a:xfrm>
            <a:off x="2020111" y="1879163"/>
            <a:ext cx="557719" cy="212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BC095BE-E6C3-41AA-9AA7-DCE0270FDC6E}"/>
              </a:ext>
            </a:extLst>
          </p:cNvPr>
          <p:cNvCxnSpPr>
            <a:cxnSpLocks/>
          </p:cNvCxnSpPr>
          <p:nvPr/>
        </p:nvCxnSpPr>
        <p:spPr>
          <a:xfrm>
            <a:off x="2298970" y="2091447"/>
            <a:ext cx="2098883" cy="1337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01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MASH UP Oberfläche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0CA88F-4A33-4A9F-BAF7-AE420F39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" y="878503"/>
            <a:ext cx="11446244" cy="590793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5730E33-CC1C-4327-BCE6-E599156BA820}"/>
              </a:ext>
            </a:extLst>
          </p:cNvPr>
          <p:cNvSpPr/>
          <p:nvPr/>
        </p:nvSpPr>
        <p:spPr>
          <a:xfrm>
            <a:off x="68094" y="2121763"/>
            <a:ext cx="2195712" cy="2382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DCB6646-1EA8-4E6C-8F58-3B091B8D6DFC}"/>
              </a:ext>
            </a:extLst>
          </p:cNvPr>
          <p:cNvSpPr txBox="1"/>
          <p:nvPr/>
        </p:nvSpPr>
        <p:spPr>
          <a:xfrm>
            <a:off x="2529438" y="1415273"/>
            <a:ext cx="5413432" cy="646331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Auswahl der zu verwendeten „Widgets“(grafische Funktionen). Beispiel: Anzeigen, Bilder, Diagramme,…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C920D6-75DB-4A3A-B580-5BF7BA12017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143002" y="1738439"/>
            <a:ext cx="1386436" cy="312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2A16C44-3860-4CB7-B4BC-927752AFE2C6}"/>
              </a:ext>
            </a:extLst>
          </p:cNvPr>
          <p:cNvSpPr/>
          <p:nvPr/>
        </p:nvSpPr>
        <p:spPr>
          <a:xfrm>
            <a:off x="68094" y="4503907"/>
            <a:ext cx="2195712" cy="2282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71AAD62-FB0B-4164-94E3-7CC17ECB33AB}"/>
              </a:ext>
            </a:extLst>
          </p:cNvPr>
          <p:cNvSpPr txBox="1"/>
          <p:nvPr/>
        </p:nvSpPr>
        <p:spPr>
          <a:xfrm>
            <a:off x="3650243" y="5548169"/>
            <a:ext cx="541343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Eigenschaften des ausgewählten Widgets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642994C-F7DC-4FAB-9462-62A895B5069F}"/>
              </a:ext>
            </a:extLst>
          </p:cNvPr>
          <p:cNvCxnSpPr>
            <a:cxnSpLocks/>
          </p:cNvCxnSpPr>
          <p:nvPr/>
        </p:nvCxnSpPr>
        <p:spPr>
          <a:xfrm flipH="1">
            <a:off x="2263806" y="5917501"/>
            <a:ext cx="1386437" cy="452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8FF2-5A62-4582-9088-11B16BE53F34}"/>
              </a:ext>
            </a:extLst>
          </p:cNvPr>
          <p:cNvSpPr/>
          <p:nvPr/>
        </p:nvSpPr>
        <p:spPr>
          <a:xfrm>
            <a:off x="2263805" y="2108888"/>
            <a:ext cx="7057747" cy="2698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20EB67-E2E4-48A2-895A-4B845DEE38F5}"/>
              </a:ext>
            </a:extLst>
          </p:cNvPr>
          <p:cNvSpPr txBox="1"/>
          <p:nvPr/>
        </p:nvSpPr>
        <p:spPr>
          <a:xfrm>
            <a:off x="3085963" y="2449406"/>
            <a:ext cx="5413432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Grafische Benutzeroberfläche.</a:t>
            </a:r>
          </a:p>
          <a:p>
            <a:r>
              <a:rPr lang="de-AT" dirty="0">
                <a:solidFill>
                  <a:schemeClr val="bg1"/>
                </a:solidFill>
              </a:rPr>
              <a:t>Hier können die Widgets reingezogen und positioniert werden. 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5110183-D016-4DDA-891D-D66B40E28E0B}"/>
              </a:ext>
            </a:extLst>
          </p:cNvPr>
          <p:cNvSpPr/>
          <p:nvPr/>
        </p:nvSpPr>
        <p:spPr>
          <a:xfrm>
            <a:off x="9329307" y="1818476"/>
            <a:ext cx="2185031" cy="2698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8EA3B64-EEB3-4272-9274-8E4DF750B360}"/>
              </a:ext>
            </a:extLst>
          </p:cNvPr>
          <p:cNvSpPr txBox="1"/>
          <p:nvPr/>
        </p:nvSpPr>
        <p:spPr>
          <a:xfrm>
            <a:off x="6163050" y="65397"/>
            <a:ext cx="5413432" cy="1200329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Hier können Things und Properties ausgewählt werden. Im späteren Verlauf werden die Properties dann mit den Widgets verknüpft. Werte können so in Anzeigen dargestellt werden.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0AF92DC-CEA1-4D65-B848-E6F0D8F276F8}"/>
              </a:ext>
            </a:extLst>
          </p:cNvPr>
          <p:cNvCxnSpPr>
            <a:cxnSpLocks/>
          </p:cNvCxnSpPr>
          <p:nvPr/>
        </p:nvCxnSpPr>
        <p:spPr>
          <a:xfrm>
            <a:off x="8949043" y="996890"/>
            <a:ext cx="949179" cy="777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05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Text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E18EF1-2E14-4488-AE96-0148C6E7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824113"/>
            <a:ext cx="11426694" cy="589784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168676" y="2900567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37162" y="2412460"/>
            <a:ext cx="1767127" cy="59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937162" y="204312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2919" y="3112850"/>
            <a:ext cx="692221" cy="2704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21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FED4A2-1227-4C3F-8CBB-1DB19504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944057"/>
            <a:ext cx="11275868" cy="58199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Anzeige Erstellen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87549" y="3455634"/>
            <a:ext cx="768486" cy="212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56035" y="2947386"/>
            <a:ext cx="1904920" cy="614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817902" y="2656579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71792" y="3667917"/>
            <a:ext cx="105257" cy="1009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MKR1010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/>
              <a:t>Stromsparender Mikrocontroller für IOT Anwendungen</a:t>
            </a:r>
          </a:p>
          <a:p>
            <a:r>
              <a:rPr lang="de-DE" dirty="0"/>
              <a:t>Stromversorgung 5V (USB)</a:t>
            </a:r>
          </a:p>
          <a:p>
            <a:r>
              <a:rPr lang="de-DE" dirty="0"/>
              <a:t>Wifi Anbindung</a:t>
            </a:r>
          </a:p>
          <a:p>
            <a:r>
              <a:rPr lang="de-DE" dirty="0"/>
              <a:t>7 Analoge (0-3.3V) und 8 digitale Pins (LOW-0V &amp; HIGH-3.3V)</a:t>
            </a:r>
          </a:p>
          <a:p>
            <a:r>
              <a:rPr lang="de-DE" dirty="0"/>
              <a:t>ACHTUNG: Pins dürfen nur bis 3.3V belastet werden</a:t>
            </a:r>
          </a:p>
          <a:p>
            <a:r>
              <a:rPr lang="de-DE" dirty="0"/>
              <a:t>Weitere Informationen siehe https://store-usa.arduino.cc/products/arduino-mkr-wifi-1010</a:t>
            </a:r>
          </a:p>
        </p:txBody>
      </p:sp>
      <p:pic>
        <p:nvPicPr>
          <p:cNvPr id="8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FEA4DA5D-3A1A-4F74-AEE1-C7525E57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563" y="751994"/>
            <a:ext cx="2743200" cy="12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4FED4A2-1227-4C3F-8CBB-1DB19504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944057"/>
            <a:ext cx="11275868" cy="58199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von daten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C5292B-DF9E-49EC-9119-4976EADE5001}"/>
              </a:ext>
            </a:extLst>
          </p:cNvPr>
          <p:cNvSpPr/>
          <p:nvPr/>
        </p:nvSpPr>
        <p:spPr>
          <a:xfrm>
            <a:off x="10937289" y="1906220"/>
            <a:ext cx="230819" cy="224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988826-5FFC-46E5-BABC-931198DAA511}"/>
              </a:ext>
            </a:extLst>
          </p:cNvPr>
          <p:cNvCxnSpPr>
            <a:cxnSpLocks/>
          </p:cNvCxnSpPr>
          <p:nvPr/>
        </p:nvCxnSpPr>
        <p:spPr>
          <a:xfrm>
            <a:off x="10724812" y="1413507"/>
            <a:ext cx="324187" cy="49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F809AB41-7556-4D11-985D-303649D5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4" t="15825" r="37670" b="35504"/>
          <a:stretch/>
        </p:blipFill>
        <p:spPr>
          <a:xfrm>
            <a:off x="3046774" y="3025911"/>
            <a:ext cx="6683153" cy="3062798"/>
          </a:xfrm>
          <a:prstGeom prst="rect">
            <a:avLst/>
          </a:prstGeom>
          <a:ln w="31750">
            <a:solidFill>
              <a:schemeClr val="bg2"/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26D09C-DAD3-4462-B4BD-70B46384D30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970834" y="2130642"/>
            <a:ext cx="6081865" cy="138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EFB508A-889F-441B-B5A1-6393186D691A}"/>
              </a:ext>
            </a:extLst>
          </p:cNvPr>
          <p:cNvCxnSpPr>
            <a:cxnSpLocks/>
          </p:cNvCxnSpPr>
          <p:nvPr/>
        </p:nvCxnSpPr>
        <p:spPr>
          <a:xfrm>
            <a:off x="4883285" y="3687906"/>
            <a:ext cx="121271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1647B226-3B3E-4B61-8045-7BE80975E0C2}"/>
              </a:ext>
            </a:extLst>
          </p:cNvPr>
          <p:cNvSpPr/>
          <p:nvPr/>
        </p:nvSpPr>
        <p:spPr>
          <a:xfrm>
            <a:off x="4087506" y="3518622"/>
            <a:ext cx="795779" cy="294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8CBA9F-9C45-482D-8D76-13B1A332D4F6}"/>
              </a:ext>
            </a:extLst>
          </p:cNvPr>
          <p:cNvSpPr/>
          <p:nvPr/>
        </p:nvSpPr>
        <p:spPr>
          <a:xfrm>
            <a:off x="6096001" y="3559440"/>
            <a:ext cx="256162" cy="253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41EB41-4890-4A8E-963E-18F201639E79}"/>
              </a:ext>
            </a:extLst>
          </p:cNvPr>
          <p:cNvCxnSpPr>
            <a:cxnSpLocks/>
          </p:cNvCxnSpPr>
          <p:nvPr/>
        </p:nvCxnSpPr>
        <p:spPr>
          <a:xfrm>
            <a:off x="6352163" y="3813235"/>
            <a:ext cx="603114" cy="883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E60627B-237C-4B37-8B53-2B34A62C6BB6}"/>
              </a:ext>
            </a:extLst>
          </p:cNvPr>
          <p:cNvSpPr txBox="1"/>
          <p:nvPr/>
        </p:nvSpPr>
        <p:spPr>
          <a:xfrm>
            <a:off x="6838327" y="4023580"/>
            <a:ext cx="177065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Thing auswählen</a:t>
            </a:r>
          </a:p>
        </p:txBody>
      </p:sp>
    </p:spTree>
    <p:extLst>
      <p:ext uri="{BB962C8B-B14F-4D97-AF65-F5344CB8AC3E}">
        <p14:creationId xmlns:p14="http://schemas.microsoft.com/office/powerpoint/2010/main" val="795359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von 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5AEED1-FA75-40EC-8F03-D756A26E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0" y="930555"/>
            <a:ext cx="11509586" cy="535594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5845CD2-8093-4039-90C0-AC51AA023FCE}"/>
              </a:ext>
            </a:extLst>
          </p:cNvPr>
          <p:cNvCxnSpPr>
            <a:cxnSpLocks/>
          </p:cNvCxnSpPr>
          <p:nvPr/>
        </p:nvCxnSpPr>
        <p:spPr>
          <a:xfrm>
            <a:off x="4521199" y="2272372"/>
            <a:ext cx="1168401" cy="136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6FD95815-7B34-4BFB-A585-3B65820D4BD2}"/>
              </a:ext>
            </a:extLst>
          </p:cNvPr>
          <p:cNvSpPr/>
          <p:nvPr/>
        </p:nvSpPr>
        <p:spPr>
          <a:xfrm>
            <a:off x="1815020" y="1941244"/>
            <a:ext cx="2706179" cy="6622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FD34AB-2FD4-419E-93CB-ABB01431641E}"/>
              </a:ext>
            </a:extLst>
          </p:cNvPr>
          <p:cNvSpPr/>
          <p:nvPr/>
        </p:nvSpPr>
        <p:spPr>
          <a:xfrm>
            <a:off x="5689601" y="2409125"/>
            <a:ext cx="406400" cy="194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9CA53A7-FD0B-4583-BCA6-E3D85B0AD4A1}"/>
              </a:ext>
            </a:extLst>
          </p:cNvPr>
          <p:cNvCxnSpPr>
            <a:cxnSpLocks/>
          </p:cNvCxnSpPr>
          <p:nvPr/>
        </p:nvCxnSpPr>
        <p:spPr>
          <a:xfrm>
            <a:off x="6096002" y="2537590"/>
            <a:ext cx="5295898" cy="354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771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/>
              <a:t>Verbinden der Daten mit Widget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0D8CB1-6F5B-48E8-ABDB-5248900B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833841"/>
            <a:ext cx="11483361" cy="592708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A259A99-4423-4149-8846-52DACD1BF8BC}"/>
              </a:ext>
            </a:extLst>
          </p:cNvPr>
          <p:cNvCxnSpPr>
            <a:cxnSpLocks/>
          </p:cNvCxnSpPr>
          <p:nvPr/>
        </p:nvCxnSpPr>
        <p:spPr>
          <a:xfrm flipH="1">
            <a:off x="9922213" y="1313234"/>
            <a:ext cx="291023" cy="749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200F80-A7E7-4C6C-9B9D-A24FFB74D89C}"/>
              </a:ext>
            </a:extLst>
          </p:cNvPr>
          <p:cNvSpPr/>
          <p:nvPr/>
        </p:nvSpPr>
        <p:spPr>
          <a:xfrm>
            <a:off x="9385028" y="2062264"/>
            <a:ext cx="2249254" cy="15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A0FFD9E-6EA5-40D4-9D2E-EFE052AC904A}"/>
              </a:ext>
            </a:extLst>
          </p:cNvPr>
          <p:cNvCxnSpPr>
            <a:cxnSpLocks/>
          </p:cNvCxnSpPr>
          <p:nvPr/>
        </p:nvCxnSpPr>
        <p:spPr>
          <a:xfrm>
            <a:off x="10086374" y="2212138"/>
            <a:ext cx="126862" cy="654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C5A95571-C334-435F-B0BF-C31F09AC02FD}"/>
              </a:ext>
            </a:extLst>
          </p:cNvPr>
          <p:cNvSpPr/>
          <p:nvPr/>
        </p:nvSpPr>
        <p:spPr>
          <a:xfrm>
            <a:off x="9644432" y="2883346"/>
            <a:ext cx="1114359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8A4B33E-3429-4CFD-86A5-30DEC47EB64B}"/>
              </a:ext>
            </a:extLst>
          </p:cNvPr>
          <p:cNvCxnSpPr>
            <a:cxnSpLocks/>
          </p:cNvCxnSpPr>
          <p:nvPr/>
        </p:nvCxnSpPr>
        <p:spPr>
          <a:xfrm flipH="1">
            <a:off x="4416357" y="3030493"/>
            <a:ext cx="52280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9CDF6B26-566B-4D2A-929D-A6474A5689A0}"/>
              </a:ext>
            </a:extLst>
          </p:cNvPr>
          <p:cNvSpPr txBox="1"/>
          <p:nvPr/>
        </p:nvSpPr>
        <p:spPr>
          <a:xfrm>
            <a:off x="6096000" y="258758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A8A3724-05A8-4EF3-B5A6-25A4300F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98" y="3116809"/>
            <a:ext cx="2057578" cy="16613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C66F59CA-3A66-4FF8-9B93-B11199C3DE65}"/>
              </a:ext>
            </a:extLst>
          </p:cNvPr>
          <p:cNvSpPr/>
          <p:nvPr/>
        </p:nvSpPr>
        <p:spPr>
          <a:xfrm>
            <a:off x="2781484" y="3488396"/>
            <a:ext cx="1114359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E3F4477-6E07-4260-B663-0BF613EB8D7E}"/>
              </a:ext>
            </a:extLst>
          </p:cNvPr>
          <p:cNvCxnSpPr>
            <a:cxnSpLocks/>
          </p:cNvCxnSpPr>
          <p:nvPr/>
        </p:nvCxnSpPr>
        <p:spPr>
          <a:xfrm flipH="1">
            <a:off x="3348392" y="3011037"/>
            <a:ext cx="860040" cy="457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D17F790A-D3B1-4E22-ACF2-24BF74B4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67" y="4797233"/>
            <a:ext cx="7069514" cy="1932414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F13C77D-2F42-4E70-BF20-4F3AC30019D5}"/>
              </a:ext>
            </a:extLst>
          </p:cNvPr>
          <p:cNvCxnSpPr>
            <a:cxnSpLocks/>
          </p:cNvCxnSpPr>
          <p:nvPr/>
        </p:nvCxnSpPr>
        <p:spPr>
          <a:xfrm>
            <a:off x="3685214" y="3768115"/>
            <a:ext cx="390675" cy="997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DDC63020-CE0D-4E6A-A496-7452042D4FA7}"/>
              </a:ext>
            </a:extLst>
          </p:cNvPr>
          <p:cNvSpPr/>
          <p:nvPr/>
        </p:nvSpPr>
        <p:spPr>
          <a:xfrm>
            <a:off x="2385766" y="4815687"/>
            <a:ext cx="7069514" cy="191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C052BA-0BD6-4176-890A-8D9E79C92168}"/>
              </a:ext>
            </a:extLst>
          </p:cNvPr>
          <p:cNvSpPr txBox="1"/>
          <p:nvPr/>
        </p:nvSpPr>
        <p:spPr>
          <a:xfrm>
            <a:off x="6093667" y="5654668"/>
            <a:ext cx="3118010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In diesem Fenster werden alle verbundenen Daten zu einem Widget angezeigt </a:t>
            </a:r>
          </a:p>
        </p:txBody>
      </p:sp>
    </p:spTree>
    <p:extLst>
      <p:ext uri="{BB962C8B-B14F-4D97-AF65-F5344CB8AC3E}">
        <p14:creationId xmlns:p14="http://schemas.microsoft.com/office/powerpoint/2010/main" val="3636789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Refresh Buttons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7C1CC2-031C-4D3A-97B1-EE71469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866235"/>
            <a:ext cx="11322996" cy="584431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AAA3CCA-B533-4744-89A5-32841CC17284}"/>
              </a:ext>
            </a:extLst>
          </p:cNvPr>
          <p:cNvCxnSpPr>
            <a:cxnSpLocks/>
          </p:cNvCxnSpPr>
          <p:nvPr/>
        </p:nvCxnSpPr>
        <p:spPr>
          <a:xfrm flipH="1">
            <a:off x="683100" y="1819511"/>
            <a:ext cx="291023" cy="749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CD4442C8-A2B2-4F5C-B3F5-6C69761F4B9F}"/>
              </a:ext>
            </a:extLst>
          </p:cNvPr>
          <p:cNvSpPr/>
          <p:nvPr/>
        </p:nvSpPr>
        <p:spPr>
          <a:xfrm>
            <a:off x="145915" y="2568541"/>
            <a:ext cx="2249254" cy="15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4D2816-0F6F-4B17-8F22-CD077A8EB11C}"/>
              </a:ext>
            </a:extLst>
          </p:cNvPr>
          <p:cNvCxnSpPr>
            <a:cxnSpLocks/>
          </p:cNvCxnSpPr>
          <p:nvPr/>
        </p:nvCxnSpPr>
        <p:spPr>
          <a:xfrm>
            <a:off x="2386799" y="2724183"/>
            <a:ext cx="3264971" cy="149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1AF2E93-F6AF-4696-8926-F91863835F2B}"/>
              </a:ext>
            </a:extLst>
          </p:cNvPr>
          <p:cNvSpPr txBox="1"/>
          <p:nvPr/>
        </p:nvSpPr>
        <p:spPr>
          <a:xfrm>
            <a:off x="5443181" y="2383875"/>
            <a:ext cx="3264970" cy="9233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Dieser Button ist notwendig um die Anzeige in einem bestimmten Zeitintervall upzudaten.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DD5BD5-8ACC-4144-A2E0-63F48F4581FD}"/>
              </a:ext>
            </a:extLst>
          </p:cNvPr>
          <p:cNvCxnSpPr>
            <a:cxnSpLocks/>
          </p:cNvCxnSpPr>
          <p:nvPr/>
        </p:nvCxnSpPr>
        <p:spPr>
          <a:xfrm flipH="1">
            <a:off x="1478604" y="4277573"/>
            <a:ext cx="4095625" cy="1607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903B2DC-67EA-40C1-A75F-DB184B9241A8}"/>
              </a:ext>
            </a:extLst>
          </p:cNvPr>
          <p:cNvSpPr/>
          <p:nvPr/>
        </p:nvSpPr>
        <p:spPr>
          <a:xfrm>
            <a:off x="5671226" y="4143983"/>
            <a:ext cx="1449421" cy="282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5328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Refresh Buttons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7C1CC2-031C-4D3A-97B1-EE71469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866235"/>
            <a:ext cx="11322996" cy="584431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E903B2DC-67EA-40C1-A75F-DB184B9241A8}"/>
              </a:ext>
            </a:extLst>
          </p:cNvPr>
          <p:cNvSpPr/>
          <p:nvPr/>
        </p:nvSpPr>
        <p:spPr>
          <a:xfrm>
            <a:off x="5671226" y="4143983"/>
            <a:ext cx="252919" cy="214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5AF430-813A-4618-9C43-DCCA9AED4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8" t="57188" r="35532" b="34155"/>
          <a:stretch/>
        </p:blipFill>
        <p:spPr>
          <a:xfrm>
            <a:off x="5671226" y="4445540"/>
            <a:ext cx="1838529" cy="5447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2CDBE6C-4812-4FEB-9D09-A230844392DF}"/>
              </a:ext>
            </a:extLst>
          </p:cNvPr>
          <p:cNvSpPr/>
          <p:nvPr/>
        </p:nvSpPr>
        <p:spPr>
          <a:xfrm>
            <a:off x="5680953" y="4776282"/>
            <a:ext cx="719847" cy="214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7DD07FE-EF82-42B5-BCF8-D12F1209BC8F}"/>
              </a:ext>
            </a:extLst>
          </p:cNvPr>
          <p:cNvCxnSpPr>
            <a:cxnSpLocks/>
          </p:cNvCxnSpPr>
          <p:nvPr/>
        </p:nvCxnSpPr>
        <p:spPr>
          <a:xfrm>
            <a:off x="5817423" y="4364648"/>
            <a:ext cx="223453" cy="35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7629D63-32CE-4906-862D-C32A7B84A9BA}"/>
              </a:ext>
            </a:extLst>
          </p:cNvPr>
          <p:cNvCxnSpPr>
            <a:cxnSpLocks/>
          </p:cNvCxnSpPr>
          <p:nvPr/>
        </p:nvCxnSpPr>
        <p:spPr>
          <a:xfrm flipV="1">
            <a:off x="6410527" y="2412460"/>
            <a:ext cx="2967079" cy="2470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35019A6-D145-488E-97F6-C4FBF6058CA7}"/>
              </a:ext>
            </a:extLst>
          </p:cNvPr>
          <p:cNvSpPr txBox="1"/>
          <p:nvPr/>
        </p:nvSpPr>
        <p:spPr>
          <a:xfrm>
            <a:off x="6410527" y="3059668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FD2BF7-8AAA-4C10-A6CA-2D876D4ED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2" t="71873" r="23084" b="9036"/>
          <a:stretch/>
        </p:blipFill>
        <p:spPr>
          <a:xfrm>
            <a:off x="2441854" y="5174795"/>
            <a:ext cx="6751138" cy="12013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6B1B06D-8549-4462-88F2-7B079CDF36F5}"/>
              </a:ext>
            </a:extLst>
          </p:cNvPr>
          <p:cNvSpPr/>
          <p:nvPr/>
        </p:nvSpPr>
        <p:spPr>
          <a:xfrm>
            <a:off x="9343488" y="2198453"/>
            <a:ext cx="2135150" cy="301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42EADCD2-12B8-4BF6-BB07-3166C3B44F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1426" y="2412459"/>
            <a:ext cx="5562065" cy="2869339"/>
          </a:xfrm>
          <a:prstGeom prst="curvedConnector3">
            <a:avLst>
              <a:gd name="adj1" fmla="val 1111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9D17ED77-CB4B-4FD0-A7E3-3D46EC38CA97}"/>
              </a:ext>
            </a:extLst>
          </p:cNvPr>
          <p:cNvSpPr/>
          <p:nvPr/>
        </p:nvSpPr>
        <p:spPr>
          <a:xfrm>
            <a:off x="2475771" y="5298215"/>
            <a:ext cx="1877154" cy="492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5626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5CBFE8-89D5-430A-9102-C82415A6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92175"/>
            <a:ext cx="11239500" cy="580122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46648FF-8625-4B52-8143-9C9AAC3C4903}"/>
              </a:ext>
            </a:extLst>
          </p:cNvPr>
          <p:cNvSpPr/>
          <p:nvPr/>
        </p:nvSpPr>
        <p:spPr>
          <a:xfrm>
            <a:off x="204423" y="3546292"/>
            <a:ext cx="2053001" cy="216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B89A9F9-459B-40CF-A3F0-1FEC2EC4223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57424" y="3654334"/>
            <a:ext cx="1876426" cy="327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E18E7B5-53B9-4406-8DA9-541374D4CDEB}"/>
              </a:ext>
            </a:extLst>
          </p:cNvPr>
          <p:cNvSpPr txBox="1"/>
          <p:nvPr/>
        </p:nvSpPr>
        <p:spPr>
          <a:xfrm>
            <a:off x="2752725" y="3203666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E9178D-9F90-4F42-AB34-4466936B3F06}"/>
              </a:ext>
            </a:extLst>
          </p:cNvPr>
          <p:cNvCxnSpPr>
            <a:cxnSpLocks/>
          </p:cNvCxnSpPr>
          <p:nvPr/>
        </p:nvCxnSpPr>
        <p:spPr>
          <a:xfrm flipV="1">
            <a:off x="4429124" y="1962150"/>
            <a:ext cx="6619875" cy="2019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1B9FD409-002B-44AA-AC36-2A234D922982}"/>
              </a:ext>
            </a:extLst>
          </p:cNvPr>
          <p:cNvSpPr/>
          <p:nvPr/>
        </p:nvSpPr>
        <p:spPr>
          <a:xfrm>
            <a:off x="11048999" y="1841454"/>
            <a:ext cx="228599" cy="241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8635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AF23B3-875F-482E-9E85-9618DD73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35525"/>
            <a:ext cx="11624361" cy="548128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C05D6BE-E73B-4F83-86FE-A57A0D60694B}"/>
              </a:ext>
            </a:extLst>
          </p:cNvPr>
          <p:cNvCxnSpPr>
            <a:cxnSpLocks/>
          </p:cNvCxnSpPr>
          <p:nvPr/>
        </p:nvCxnSpPr>
        <p:spPr>
          <a:xfrm>
            <a:off x="1322173" y="935525"/>
            <a:ext cx="457200" cy="633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D248E94-D175-405F-9CC4-3FE3FB5C833F}"/>
              </a:ext>
            </a:extLst>
          </p:cNvPr>
          <p:cNvSpPr/>
          <p:nvPr/>
        </p:nvSpPr>
        <p:spPr>
          <a:xfrm>
            <a:off x="1322174" y="1569308"/>
            <a:ext cx="1952368" cy="358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F8B1A1A-9149-4A35-8426-00A4F1BF1995}"/>
              </a:ext>
            </a:extLst>
          </p:cNvPr>
          <p:cNvCxnSpPr>
            <a:cxnSpLocks/>
          </p:cNvCxnSpPr>
          <p:nvPr/>
        </p:nvCxnSpPr>
        <p:spPr>
          <a:xfrm>
            <a:off x="1841158" y="1952367"/>
            <a:ext cx="197707" cy="131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CC6DF10-4E70-475E-B73D-21F5DAF987CC}"/>
              </a:ext>
            </a:extLst>
          </p:cNvPr>
          <p:cNvSpPr/>
          <p:nvPr/>
        </p:nvSpPr>
        <p:spPr>
          <a:xfrm>
            <a:off x="1550772" y="2108168"/>
            <a:ext cx="1217141" cy="174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4EACE46-8F68-495C-B3F8-B3CB930B651D}"/>
              </a:ext>
            </a:extLst>
          </p:cNvPr>
          <p:cNvSpPr/>
          <p:nvPr/>
        </p:nvSpPr>
        <p:spPr>
          <a:xfrm>
            <a:off x="5498757" y="2414095"/>
            <a:ext cx="333632" cy="254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E7ED1BA-394E-4753-9B82-704B100BD2B4}"/>
              </a:ext>
            </a:extLst>
          </p:cNvPr>
          <p:cNvCxnSpPr>
            <a:cxnSpLocks/>
          </p:cNvCxnSpPr>
          <p:nvPr/>
        </p:nvCxnSpPr>
        <p:spPr>
          <a:xfrm>
            <a:off x="2817342" y="2175074"/>
            <a:ext cx="2681415" cy="36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E0F7B7-8A53-402D-ADCC-5C94241B9DA8}"/>
              </a:ext>
            </a:extLst>
          </p:cNvPr>
          <p:cNvCxnSpPr>
            <a:cxnSpLocks/>
          </p:cNvCxnSpPr>
          <p:nvPr/>
        </p:nvCxnSpPr>
        <p:spPr>
          <a:xfrm>
            <a:off x="5832390" y="2541577"/>
            <a:ext cx="5375188" cy="356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33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Hinzufügen eines Diagrammes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900413"/>
            <a:ext cx="11306432" cy="583576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412804D-736D-40BD-AAA9-4C47CE243522}"/>
              </a:ext>
            </a:extLst>
          </p:cNvPr>
          <p:cNvSpPr/>
          <p:nvPr/>
        </p:nvSpPr>
        <p:spPr>
          <a:xfrm>
            <a:off x="9465275" y="4131684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5732C5F-F813-47F1-AE0E-6ED940EC6CD6}"/>
              </a:ext>
            </a:extLst>
          </p:cNvPr>
          <p:cNvSpPr txBox="1"/>
          <p:nvPr/>
        </p:nvSpPr>
        <p:spPr>
          <a:xfrm>
            <a:off x="8297840" y="3339273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3BB187-3CB9-4F7F-951B-26B9A58D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63" y="2974625"/>
            <a:ext cx="2057578" cy="13412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961DDFDC-85D8-4EBB-A7C6-0CCD7CA3F660}"/>
              </a:ext>
            </a:extLst>
          </p:cNvPr>
          <p:cNvSpPr/>
          <p:nvPr/>
        </p:nvSpPr>
        <p:spPr>
          <a:xfrm>
            <a:off x="5706762" y="3339273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5A51E-0B32-4923-8196-6E688F45D7C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73795" y="3523939"/>
            <a:ext cx="2891480" cy="729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1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Diagramm Aktualisieren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900413"/>
            <a:ext cx="11306432" cy="583576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5732C5F-F813-47F1-AE0E-6ED940EC6CD6}"/>
              </a:ext>
            </a:extLst>
          </p:cNvPr>
          <p:cNvSpPr txBox="1"/>
          <p:nvPr/>
        </p:nvSpPr>
        <p:spPr>
          <a:xfrm>
            <a:off x="7275250" y="2838022"/>
            <a:ext cx="1556672" cy="369332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 err="1">
                <a:solidFill>
                  <a:schemeClr val="bg1"/>
                </a:solidFill>
              </a:rPr>
              <a:t>Drag&amp;Drop</a:t>
            </a:r>
            <a:endParaRPr lang="de-AT" dirty="0">
              <a:solidFill>
                <a:schemeClr val="bg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5A51E-0B32-4923-8196-6E688F45D7C2}"/>
              </a:ext>
            </a:extLst>
          </p:cNvPr>
          <p:cNvCxnSpPr>
            <a:cxnSpLocks/>
          </p:cNvCxnSpPr>
          <p:nvPr/>
        </p:nvCxnSpPr>
        <p:spPr>
          <a:xfrm>
            <a:off x="5193437" y="2982897"/>
            <a:ext cx="4163627" cy="764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51199A86-1FF5-48DF-8A46-9F37F77B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88" t="57188" r="35532" b="34155"/>
          <a:stretch/>
        </p:blipFill>
        <p:spPr>
          <a:xfrm>
            <a:off x="4460928" y="2565647"/>
            <a:ext cx="1838529" cy="54475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961DDFDC-85D8-4EBB-A7C6-0CCD7CA3F660}"/>
              </a:ext>
            </a:extLst>
          </p:cNvPr>
          <p:cNvSpPr/>
          <p:nvPr/>
        </p:nvSpPr>
        <p:spPr>
          <a:xfrm>
            <a:off x="4460928" y="2256355"/>
            <a:ext cx="1635072" cy="854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6750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– Erstellung Value Stream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BE077E-4542-4CB5-83DF-C088556D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135191"/>
            <a:ext cx="10764793" cy="55562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AC6E0B21-5244-4194-8EF7-9F1E973BCE9C}"/>
              </a:ext>
            </a:extLst>
          </p:cNvPr>
          <p:cNvSpPr/>
          <p:nvPr/>
        </p:nvSpPr>
        <p:spPr>
          <a:xfrm>
            <a:off x="1834978" y="2025372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DB3B7A1-F521-4836-AD29-2C9DE339DF5B}"/>
              </a:ext>
            </a:extLst>
          </p:cNvPr>
          <p:cNvCxnSpPr>
            <a:cxnSpLocks/>
          </p:cNvCxnSpPr>
          <p:nvPr/>
        </p:nvCxnSpPr>
        <p:spPr>
          <a:xfrm flipV="1">
            <a:off x="1062681" y="2362200"/>
            <a:ext cx="1161534" cy="2793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C6647AF3-0DC6-495E-83B2-DB37319E04FD}"/>
              </a:ext>
            </a:extLst>
          </p:cNvPr>
          <p:cNvSpPr/>
          <p:nvPr/>
        </p:nvSpPr>
        <p:spPr>
          <a:xfrm>
            <a:off x="284206" y="5171971"/>
            <a:ext cx="778475" cy="242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7C1C2B0-8C83-4D75-822C-DC990B158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18" y="2463872"/>
            <a:ext cx="4709568" cy="387129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85CE982-967D-42D8-A2F5-5D45DF39DA01}"/>
              </a:ext>
            </a:extLst>
          </p:cNvPr>
          <p:cNvCxnSpPr>
            <a:cxnSpLocks/>
          </p:cNvCxnSpPr>
          <p:nvPr/>
        </p:nvCxnSpPr>
        <p:spPr>
          <a:xfrm>
            <a:off x="2376615" y="2267980"/>
            <a:ext cx="1576260" cy="2018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AA888AF-C1E7-48E4-B60E-B760080A0426}"/>
              </a:ext>
            </a:extLst>
          </p:cNvPr>
          <p:cNvCxnSpPr>
            <a:cxnSpLocks/>
          </p:cNvCxnSpPr>
          <p:nvPr/>
        </p:nvCxnSpPr>
        <p:spPr>
          <a:xfrm>
            <a:off x="4128393" y="4482142"/>
            <a:ext cx="2996307" cy="162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4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MKR Relay </a:t>
            </a:r>
            <a:r>
              <a:rPr lang="de-DE" dirty="0" err="1"/>
              <a:t>Proto</a:t>
            </a:r>
            <a:r>
              <a:rPr lang="de-DE" dirty="0"/>
              <a:t> </a:t>
            </a:r>
            <a:br>
              <a:rPr lang="en-US" dirty="0"/>
            </a:br>
            <a:r>
              <a:rPr lang="de-DE" dirty="0"/>
              <a:t>Shield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MKR1010 aufsteckbar</a:t>
            </a:r>
          </a:p>
          <a:p>
            <a:r>
              <a:rPr lang="de-DE" dirty="0"/>
              <a:t>2 </a:t>
            </a:r>
            <a:r>
              <a:rPr lang="de-DE" dirty="0" err="1"/>
              <a:t>Relays</a:t>
            </a:r>
            <a:r>
              <a:rPr lang="de-DE" dirty="0"/>
              <a:t> mit digitalem Pin 1 und 2 verbunden (D1 &amp; D2)</a:t>
            </a:r>
          </a:p>
          <a:p>
            <a:r>
              <a:rPr lang="de-DE" dirty="0"/>
              <a:t>Klemmen um A1-A4 leicht zu verbinden</a:t>
            </a:r>
          </a:p>
          <a:p>
            <a:r>
              <a:rPr lang="de-DE" dirty="0"/>
              <a:t>Eigener Bereich um Sensoren, Schalter, </a:t>
            </a:r>
            <a:r>
              <a:rPr lang="de-DE" dirty="0" err="1"/>
              <a:t>LED's</a:t>
            </a:r>
            <a:r>
              <a:rPr lang="de-DE" dirty="0"/>
              <a:t> usw. selbst zu applizieren. </a:t>
            </a:r>
          </a:p>
          <a:p>
            <a:r>
              <a:rPr lang="de-DE" dirty="0"/>
              <a:t>Weitere Informationen siehe https://store.arduino.cc/mkr-relay-proto-shield</a:t>
            </a:r>
          </a:p>
        </p:txBody>
      </p:sp>
      <p:pic>
        <p:nvPicPr>
          <p:cNvPr id="4" name="Grafik 4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9341FC22-569D-463C-AE18-E998618A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237" y="490608"/>
            <a:ext cx="2743200" cy="17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9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– Erstellung Value Stream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BDB604-B660-4F71-8734-313254B1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4" y="1142657"/>
            <a:ext cx="10593345" cy="546771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E231152-8DEF-429F-87F1-11E8EE020596}"/>
              </a:ext>
            </a:extLst>
          </p:cNvPr>
          <p:cNvSpPr/>
          <p:nvPr/>
        </p:nvSpPr>
        <p:spPr>
          <a:xfrm>
            <a:off x="3142816" y="2499922"/>
            <a:ext cx="1668881" cy="2432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31242B6-316A-4BB9-9A6A-60BFF234C8CD}"/>
              </a:ext>
            </a:extLst>
          </p:cNvPr>
          <p:cNvCxnSpPr>
            <a:cxnSpLocks/>
          </p:cNvCxnSpPr>
          <p:nvPr/>
        </p:nvCxnSpPr>
        <p:spPr>
          <a:xfrm>
            <a:off x="4811697" y="2621227"/>
            <a:ext cx="24058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28C06C92-82DE-4E96-9E4E-E799036E8504}"/>
              </a:ext>
            </a:extLst>
          </p:cNvPr>
          <p:cNvSpPr/>
          <p:nvPr/>
        </p:nvSpPr>
        <p:spPr>
          <a:xfrm>
            <a:off x="7217547" y="2452551"/>
            <a:ext cx="683580" cy="243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8924AB-C0F1-4641-ACEA-5E26B5F91E1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069675" y="1926454"/>
            <a:ext cx="3147872" cy="647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01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DE80C-D9CA-46E5-8BB4-2E118346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1161464"/>
            <a:ext cx="10663687" cy="5504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EA172B7-3708-449E-BEBA-F553E0E2A7FC}"/>
              </a:ext>
            </a:extLst>
          </p:cNvPr>
          <p:cNvSpPr/>
          <p:nvPr/>
        </p:nvSpPr>
        <p:spPr>
          <a:xfrm>
            <a:off x="448254" y="1780075"/>
            <a:ext cx="2012844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744BF5-DBD7-44A0-AF6A-22B7738F968E}"/>
              </a:ext>
            </a:extLst>
          </p:cNvPr>
          <p:cNvCxnSpPr>
            <a:cxnSpLocks/>
          </p:cNvCxnSpPr>
          <p:nvPr/>
        </p:nvCxnSpPr>
        <p:spPr>
          <a:xfrm flipH="1">
            <a:off x="1143001" y="2062264"/>
            <a:ext cx="306420" cy="225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03B2700-3D48-4F21-B4F8-D639889C95B7}"/>
              </a:ext>
            </a:extLst>
          </p:cNvPr>
          <p:cNvSpPr/>
          <p:nvPr/>
        </p:nvSpPr>
        <p:spPr>
          <a:xfrm>
            <a:off x="6760723" y="4119621"/>
            <a:ext cx="2743200" cy="277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818B1C-B9A4-45CC-B2BB-1587803DCDF2}"/>
              </a:ext>
            </a:extLst>
          </p:cNvPr>
          <p:cNvSpPr/>
          <p:nvPr/>
        </p:nvSpPr>
        <p:spPr>
          <a:xfrm>
            <a:off x="124287" y="2287737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B6DD59-F5C6-4D85-9033-8DE6527E0E80}"/>
              </a:ext>
            </a:extLst>
          </p:cNvPr>
          <p:cNvCxnSpPr>
            <a:cxnSpLocks/>
          </p:cNvCxnSpPr>
          <p:nvPr/>
        </p:nvCxnSpPr>
        <p:spPr>
          <a:xfrm>
            <a:off x="1188396" y="2441643"/>
            <a:ext cx="5572327" cy="1846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2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Einstellungen AM Thing für das Speichern von Daten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048D26-BAB6-4E3C-91B9-0C6A9CA0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1" y="1128882"/>
            <a:ext cx="10749063" cy="55480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C7EA63-B015-4C8B-988F-F02D45BF7D07}"/>
              </a:ext>
            </a:extLst>
          </p:cNvPr>
          <p:cNvSpPr/>
          <p:nvPr/>
        </p:nvSpPr>
        <p:spPr>
          <a:xfrm>
            <a:off x="448254" y="1780075"/>
            <a:ext cx="2012844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99BD709-30B5-4F02-8880-C6EEFCA4D43D}"/>
              </a:ext>
            </a:extLst>
          </p:cNvPr>
          <p:cNvCxnSpPr>
            <a:cxnSpLocks/>
          </p:cNvCxnSpPr>
          <p:nvPr/>
        </p:nvCxnSpPr>
        <p:spPr>
          <a:xfrm flipH="1">
            <a:off x="1229480" y="2062264"/>
            <a:ext cx="219941" cy="3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58FBF5CD-C710-4FB3-833C-9CDD314CF844}"/>
              </a:ext>
            </a:extLst>
          </p:cNvPr>
          <p:cNvSpPr/>
          <p:nvPr/>
        </p:nvSpPr>
        <p:spPr>
          <a:xfrm>
            <a:off x="165371" y="2433092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9BFC08-6599-4823-91BB-AEB715E9ADC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29480" y="2574187"/>
            <a:ext cx="1134341" cy="402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955EF9B-5D61-4F6E-AAB1-804059257F21}"/>
              </a:ext>
            </a:extLst>
          </p:cNvPr>
          <p:cNvSpPr/>
          <p:nvPr/>
        </p:nvSpPr>
        <p:spPr>
          <a:xfrm>
            <a:off x="2378413" y="2817337"/>
            <a:ext cx="1064109" cy="282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CBCD32D-11CE-4C77-B969-6AE45D08476E}"/>
              </a:ext>
            </a:extLst>
          </p:cNvPr>
          <p:cNvCxnSpPr>
            <a:cxnSpLocks/>
          </p:cNvCxnSpPr>
          <p:nvPr/>
        </p:nvCxnSpPr>
        <p:spPr>
          <a:xfrm>
            <a:off x="3442522" y="3099526"/>
            <a:ext cx="4534159" cy="11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BDAAB7F-C512-4D2C-8772-1336210A933A}"/>
              </a:ext>
            </a:extLst>
          </p:cNvPr>
          <p:cNvSpPr/>
          <p:nvPr/>
        </p:nvSpPr>
        <p:spPr>
          <a:xfrm>
            <a:off x="7976681" y="4061254"/>
            <a:ext cx="1673157" cy="29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0CF8570-9FAC-4EB6-B1CB-46F40317959D}"/>
              </a:ext>
            </a:extLst>
          </p:cNvPr>
          <p:cNvCxnSpPr>
            <a:cxnSpLocks/>
          </p:cNvCxnSpPr>
          <p:nvPr/>
        </p:nvCxnSpPr>
        <p:spPr>
          <a:xfrm flipH="1" flipV="1">
            <a:off x="3180945" y="1945532"/>
            <a:ext cx="5321030" cy="2112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31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Letzte Einstellungen am 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2EEC7-703C-476D-B979-60903423D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13"/>
          <a:stretch/>
        </p:blipFill>
        <p:spPr>
          <a:xfrm>
            <a:off x="123568" y="900413"/>
            <a:ext cx="2157993" cy="583576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1175DBD-A5E9-4F37-BF91-996D147522D8}"/>
              </a:ext>
            </a:extLst>
          </p:cNvPr>
          <p:cNvSpPr/>
          <p:nvPr/>
        </p:nvSpPr>
        <p:spPr>
          <a:xfrm>
            <a:off x="123568" y="4540648"/>
            <a:ext cx="2157993" cy="2195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66513-2946-4AD6-8035-D2C354DE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751" y="1626875"/>
            <a:ext cx="2552921" cy="218713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84B9033-8A7D-48AB-AB20-5ABE5249A8B2}"/>
              </a:ext>
            </a:extLst>
          </p:cNvPr>
          <p:cNvCxnSpPr>
            <a:cxnSpLocks/>
          </p:cNvCxnSpPr>
          <p:nvPr/>
        </p:nvCxnSpPr>
        <p:spPr>
          <a:xfrm flipV="1">
            <a:off x="2281561" y="3015574"/>
            <a:ext cx="1579190" cy="2373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F84F6BC-7BCC-41EA-A964-C36FDF942C70}"/>
              </a:ext>
            </a:extLst>
          </p:cNvPr>
          <p:cNvSpPr/>
          <p:nvPr/>
        </p:nvSpPr>
        <p:spPr>
          <a:xfrm>
            <a:off x="3860751" y="2867206"/>
            <a:ext cx="2552921" cy="245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FB58FB-C455-4487-BAAB-31CA31E3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30" y="3962373"/>
            <a:ext cx="2560542" cy="227857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F75BA00-B61E-4C87-9CD0-98863C662B6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81561" y="5360680"/>
            <a:ext cx="1545631" cy="28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F580FABC-32E4-4D70-BC06-BE26CC24D424}"/>
              </a:ext>
            </a:extLst>
          </p:cNvPr>
          <p:cNvSpPr/>
          <p:nvPr/>
        </p:nvSpPr>
        <p:spPr>
          <a:xfrm>
            <a:off x="3827192" y="5237857"/>
            <a:ext cx="2552921" cy="245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893D7B0-14CB-47F5-906A-63D59B07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82" b="46714"/>
          <a:stretch/>
        </p:blipFill>
        <p:spPr>
          <a:xfrm>
            <a:off x="7110819" y="1884642"/>
            <a:ext cx="4708288" cy="3353215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582C0D2-FC84-48C3-A632-C6875EDFD283}"/>
              </a:ext>
            </a:extLst>
          </p:cNvPr>
          <p:cNvCxnSpPr>
            <a:cxnSpLocks/>
          </p:cNvCxnSpPr>
          <p:nvPr/>
        </p:nvCxnSpPr>
        <p:spPr>
          <a:xfrm flipV="1">
            <a:off x="6752061" y="2791838"/>
            <a:ext cx="2911679" cy="1226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C9E61223-C2A0-4EC4-A115-8435C5CBD851}"/>
              </a:ext>
            </a:extLst>
          </p:cNvPr>
          <p:cNvSpPr/>
          <p:nvPr/>
        </p:nvSpPr>
        <p:spPr>
          <a:xfrm>
            <a:off x="9663741" y="2608608"/>
            <a:ext cx="851860" cy="258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927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DE974-8559-4198-AD6F-E859A5A7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65063"/>
            <a:ext cx="9905998" cy="1478570"/>
          </a:xfrm>
        </p:spPr>
        <p:txBody>
          <a:bodyPr>
            <a:normAutofit/>
          </a:bodyPr>
          <a:lstStyle/>
          <a:p>
            <a:r>
              <a:rPr lang="de-AT" dirty="0"/>
              <a:t>Fertiges MASHUP im Browser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7874D3-9013-43DC-82D2-D76F496C5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5"/>
          <a:stretch/>
        </p:blipFill>
        <p:spPr>
          <a:xfrm>
            <a:off x="214009" y="904673"/>
            <a:ext cx="10904706" cy="587570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8DA2BA-ECC7-44A1-BDE6-5D753DDF07A1}"/>
              </a:ext>
            </a:extLst>
          </p:cNvPr>
          <p:cNvSpPr/>
          <p:nvPr/>
        </p:nvSpPr>
        <p:spPr>
          <a:xfrm>
            <a:off x="933856" y="904673"/>
            <a:ext cx="5953327" cy="233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0CF01F-E2B9-49C6-8107-D266B635B201}"/>
              </a:ext>
            </a:extLst>
          </p:cNvPr>
          <p:cNvCxnSpPr>
            <a:cxnSpLocks/>
          </p:cNvCxnSpPr>
          <p:nvPr/>
        </p:nvCxnSpPr>
        <p:spPr>
          <a:xfrm flipH="1" flipV="1">
            <a:off x="6361889" y="1138137"/>
            <a:ext cx="1118681" cy="1361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7526DC9-6ABA-4DB3-824A-6E77DD9A308F}"/>
              </a:ext>
            </a:extLst>
          </p:cNvPr>
          <p:cNvSpPr txBox="1"/>
          <p:nvPr/>
        </p:nvSpPr>
        <p:spPr>
          <a:xfrm>
            <a:off x="6629955" y="2574260"/>
            <a:ext cx="3264970" cy="1754326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Diese Adresse kann in einem Browser eines digitalen Endgerätes eingegeben werden. </a:t>
            </a:r>
          </a:p>
          <a:p>
            <a:r>
              <a:rPr lang="de-AT" dirty="0">
                <a:solidFill>
                  <a:schemeClr val="bg1"/>
                </a:solidFill>
              </a:rPr>
              <a:t>Nach der Eingabe der Logindaten ist diese Seite sichtbar.</a:t>
            </a:r>
          </a:p>
        </p:txBody>
      </p:sp>
    </p:spTree>
    <p:extLst>
      <p:ext uri="{BB962C8B-B14F-4D97-AF65-F5344CB8AC3E}">
        <p14:creationId xmlns:p14="http://schemas.microsoft.com/office/powerpoint/2010/main" val="320358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DHT11 Temperatur- und</a:t>
            </a:r>
            <a:br>
              <a:rPr lang="de-DE"/>
            </a:br>
            <a:r>
              <a:rPr lang="de-DE"/>
              <a:t>Feuchtigkeitssensor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dirty="0"/>
              <a:t>Messung von Temperatur 0-50°C</a:t>
            </a:r>
          </a:p>
          <a:p>
            <a:r>
              <a:rPr lang="de-DE" dirty="0"/>
              <a:t>Messung von Luftfeuchtigkeit 20-90%</a:t>
            </a:r>
          </a:p>
          <a:p>
            <a:r>
              <a:rPr lang="de-DE" dirty="0"/>
              <a:t>Betriebsspannung 3.3-5V</a:t>
            </a:r>
          </a:p>
          <a:p>
            <a:r>
              <a:rPr lang="de-DE" dirty="0"/>
              <a:t>Eingebauter 1kOhm Widerstand</a:t>
            </a:r>
          </a:p>
          <a:p>
            <a:r>
              <a:rPr lang="de-DE" dirty="0"/>
              <a:t>Abtastrate maximal alle 2 Sekunden</a:t>
            </a:r>
          </a:p>
          <a:p>
            <a:r>
              <a:rPr lang="de-DE" dirty="0"/>
              <a:t>Pinbelegung</a:t>
            </a:r>
          </a:p>
          <a:p>
            <a:r>
              <a:rPr lang="de-DE" dirty="0"/>
              <a:t>Weitere Informationen siehe https://www.conrad.at/de/p/makerfactory-mf-6402159-sensor-modul-1-st-2134053.html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5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D2764429-2B82-46C1-87BF-FAB07274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58" y="552450"/>
            <a:ext cx="2371725" cy="19431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CF1580F3-F0C7-4FC6-AE07-CF07F21D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22" y="2877547"/>
            <a:ext cx="2695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Ventilator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Betriebsspannung 5VDC</a:t>
            </a:r>
          </a:p>
          <a:p>
            <a:r>
              <a:rPr lang="de-DE" dirty="0"/>
              <a:t>Weitere Informationen siehe https://www.conrad.at/de/p/sbc-fan-303010-aktiver-luefter-passend-fuer-entwicklungskits-raspberry-pi-rock-pi-banana-pi-schwarz-1720600.html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F1F2E28-28B2-4EA4-96BB-BF30C8C5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21" y="621673"/>
            <a:ext cx="2371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6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2271</Words>
  <Application>Microsoft Office PowerPoint</Application>
  <PresentationFormat>Breitbild</PresentationFormat>
  <Paragraphs>296</Paragraphs>
  <Slides>74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79" baseType="lpstr">
      <vt:lpstr>Arial</vt:lpstr>
      <vt:lpstr>Calibri</vt:lpstr>
      <vt:lpstr>Tw Cen MT</vt:lpstr>
      <vt:lpstr>Tw Cen MT</vt:lpstr>
      <vt:lpstr>Circuit</vt:lpstr>
      <vt:lpstr>ARDUINO – Thingworx Composer Schulung</vt:lpstr>
      <vt:lpstr>Einführung Arduino  </vt:lpstr>
      <vt:lpstr>Was ist Arduino?</vt:lpstr>
      <vt:lpstr>Was ist Arduino?</vt:lpstr>
      <vt:lpstr>Schulungsmaterial </vt:lpstr>
      <vt:lpstr>Arduino MKR1010</vt:lpstr>
      <vt:lpstr>Arduino MKR Relay Proto  Shield</vt:lpstr>
      <vt:lpstr>DHT11 Temperatur- und Feuchtigkeitssensor</vt:lpstr>
      <vt:lpstr>Ventilator</vt:lpstr>
      <vt:lpstr>verbinden der Einzelteile</vt:lpstr>
      <vt:lpstr>Aufgabenstellung</vt:lpstr>
      <vt:lpstr>Aufgabenstellung</vt:lpstr>
      <vt:lpstr>Datenübertragung</vt:lpstr>
      <vt:lpstr>wie werden Daten in die Cloud übertragen?</vt:lpstr>
      <vt:lpstr>HTTP Request</vt:lpstr>
      <vt:lpstr>Realisierung der Datenübertragung mit Arduino</vt:lpstr>
      <vt:lpstr>Arduino IDE</vt:lpstr>
      <vt:lpstr>Installation nötiger Libraries</vt:lpstr>
      <vt:lpstr>Thingworx MKR1010 Library</vt:lpstr>
      <vt:lpstr>Thingworx MKR1010 Library - Einstellungen</vt:lpstr>
      <vt:lpstr>Thingworx MKR1010 Library - Einstellungen</vt:lpstr>
      <vt:lpstr>Thingworx MKR1010 Library – Beispiele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MKR1010 Library 003_GET_Value – Abfragen eines Wertes</vt:lpstr>
      <vt:lpstr>Thingworx Composer</vt:lpstr>
      <vt:lpstr>Einführung</vt:lpstr>
      <vt:lpstr>Thingworx Composer</vt:lpstr>
      <vt:lpstr>Oberfläche</vt:lpstr>
      <vt:lpstr>Oberfläche</vt:lpstr>
      <vt:lpstr>Erstellung Thing</vt:lpstr>
      <vt:lpstr>NamensKonvention von Things</vt:lpstr>
      <vt:lpstr>Erstellung Property</vt:lpstr>
      <vt:lpstr>Erstellung Property</vt:lpstr>
      <vt:lpstr>Property – Wert einstellen oder AktualisiereN</vt:lpstr>
      <vt:lpstr>ÜBUNG</vt:lpstr>
      <vt:lpstr>Steuerung des Relais mittels Thingworx Composer</vt:lpstr>
      <vt:lpstr>Übung</vt:lpstr>
      <vt:lpstr>004_GET_Relais</vt:lpstr>
      <vt:lpstr>004_GET_Relais</vt:lpstr>
      <vt:lpstr>Temperatur- UND Feuchtigkeitsmessung</vt:lpstr>
      <vt:lpstr>Übung</vt:lpstr>
      <vt:lpstr>002_PUT_DHT11_Value</vt:lpstr>
      <vt:lpstr>002_PUT_DHT11_Value</vt:lpstr>
      <vt:lpstr>002_PUT_DHT11_Value –  Thingworx Composer</vt:lpstr>
      <vt:lpstr>Erstellung BedienPanel („MASH UP“) in Thingworx Composer</vt:lpstr>
      <vt:lpstr>Mash Up</vt:lpstr>
      <vt:lpstr>Erstellung Mash UP</vt:lpstr>
      <vt:lpstr>MASH UP Oberfläche</vt:lpstr>
      <vt:lpstr>Text erstellen</vt:lpstr>
      <vt:lpstr>Anzeige Erstellen</vt:lpstr>
      <vt:lpstr>Hinzufügen von daten</vt:lpstr>
      <vt:lpstr>Hinzufügen von daten</vt:lpstr>
      <vt:lpstr>Verbinden der Daten mit Widget</vt:lpstr>
      <vt:lpstr>Hinzufügen eines Refresh Buttons</vt:lpstr>
      <vt:lpstr>Hinzufügen eines Refresh Buttons</vt:lpstr>
      <vt:lpstr>Hinzufügen eines Diagrammes</vt:lpstr>
      <vt:lpstr>Hinzufügen eines Diagrammes</vt:lpstr>
      <vt:lpstr>Hinzufügen eines Diagrammes</vt:lpstr>
      <vt:lpstr>Diagramm Aktualisieren</vt:lpstr>
      <vt:lpstr>Einstellungen AM Thing für das Speichern von Daten – Erstellung Value Stream</vt:lpstr>
      <vt:lpstr>Einstellungen AM Thing für das Speichern von Daten – Erstellung Value Stream</vt:lpstr>
      <vt:lpstr>Einstellungen AM Thing für das Speichern von Daten </vt:lpstr>
      <vt:lpstr>Einstellungen AM Thing für das Speichern von Daten </vt:lpstr>
      <vt:lpstr>Letzte Einstellungen am Diagramm</vt:lpstr>
      <vt:lpstr>Fertiges MASHUP im Browser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Armin Fischer</cp:lastModifiedBy>
  <cp:revision>592</cp:revision>
  <cp:lastPrinted>2021-10-04T14:03:58Z</cp:lastPrinted>
  <dcterms:created xsi:type="dcterms:W3CDTF">2014-08-26T23:43:54Z</dcterms:created>
  <dcterms:modified xsi:type="dcterms:W3CDTF">2021-10-04T14:07:32Z</dcterms:modified>
</cp:coreProperties>
</file>